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61"/>
  </p:notesMasterIdLst>
  <p:handoutMasterIdLst>
    <p:handoutMasterId r:id="rId62"/>
  </p:handoutMasterIdLst>
  <p:sldIdLst>
    <p:sldId id="256" r:id="rId2"/>
    <p:sldId id="364" r:id="rId3"/>
    <p:sldId id="541" r:id="rId4"/>
    <p:sldId id="542" r:id="rId5"/>
    <p:sldId id="367" r:id="rId6"/>
    <p:sldId id="543" r:id="rId7"/>
    <p:sldId id="544" r:id="rId8"/>
    <p:sldId id="371" r:id="rId9"/>
    <p:sldId id="545" r:id="rId10"/>
    <p:sldId id="546" r:id="rId11"/>
    <p:sldId id="377" r:id="rId12"/>
    <p:sldId id="547" r:id="rId13"/>
    <p:sldId id="374" r:id="rId14"/>
    <p:sldId id="549" r:id="rId15"/>
    <p:sldId id="550" r:id="rId16"/>
    <p:sldId id="379" r:id="rId17"/>
    <p:sldId id="551" r:id="rId18"/>
    <p:sldId id="552" r:id="rId19"/>
    <p:sldId id="382" r:id="rId20"/>
    <p:sldId id="553" r:id="rId21"/>
    <p:sldId id="554" r:id="rId22"/>
    <p:sldId id="385" r:id="rId23"/>
    <p:sldId id="555" r:id="rId24"/>
    <p:sldId id="556" r:id="rId25"/>
    <p:sldId id="289" r:id="rId26"/>
    <p:sldId id="559" r:id="rId27"/>
    <p:sldId id="560" r:id="rId28"/>
    <p:sldId id="388" r:id="rId29"/>
    <p:sldId id="561" r:id="rId30"/>
    <p:sldId id="562" r:id="rId31"/>
    <p:sldId id="297" r:id="rId32"/>
    <p:sldId id="563" r:id="rId33"/>
    <p:sldId id="564" r:id="rId34"/>
    <p:sldId id="301" r:id="rId35"/>
    <p:sldId id="565" r:id="rId36"/>
    <p:sldId id="566" r:id="rId37"/>
    <p:sldId id="391" r:id="rId38"/>
    <p:sldId id="567" r:id="rId39"/>
    <p:sldId id="394" r:id="rId40"/>
    <p:sldId id="583" r:id="rId41"/>
    <p:sldId id="584" r:id="rId42"/>
    <p:sldId id="397" r:id="rId43"/>
    <p:sldId id="571" r:id="rId44"/>
    <p:sldId id="572" r:id="rId45"/>
    <p:sldId id="400" r:id="rId46"/>
    <p:sldId id="573" r:id="rId47"/>
    <p:sldId id="574" r:id="rId48"/>
    <p:sldId id="403" r:id="rId49"/>
    <p:sldId id="575" r:id="rId50"/>
    <p:sldId id="576" r:id="rId51"/>
    <p:sldId id="406" r:id="rId52"/>
    <p:sldId id="577" r:id="rId53"/>
    <p:sldId id="578" r:id="rId54"/>
    <p:sldId id="358" r:id="rId55"/>
    <p:sldId id="579" r:id="rId56"/>
    <p:sldId id="580" r:id="rId57"/>
    <p:sldId id="361" r:id="rId58"/>
    <p:sldId id="581" r:id="rId59"/>
    <p:sldId id="341" r:id="rId60"/>
  </p:sldIdLst>
  <p:sldSz cx="9144000" cy="6858000" type="screen4x3"/>
  <p:notesSz cx="6881813" cy="9296400"/>
  <p:defaultTextStyle>
    <a:defPPr>
      <a:defRPr lang="en-US"/>
    </a:defPPr>
    <a:lvl1pPr algn="l" rtl="0" fontAlgn="base">
      <a:spcBef>
        <a:spcPct val="0"/>
      </a:spcBef>
      <a:spcAft>
        <a:spcPct val="0"/>
      </a:spcAft>
      <a:defRPr sz="2500" kern="1200">
        <a:solidFill>
          <a:srgbClr val="EBFFC2"/>
        </a:solidFill>
        <a:latin typeface="Corbel" pitchFamily="34" charset="0"/>
        <a:ea typeface="+mn-ea"/>
        <a:cs typeface="+mn-cs"/>
      </a:defRPr>
    </a:lvl1pPr>
    <a:lvl2pPr marL="457200" algn="l" rtl="0" fontAlgn="base">
      <a:spcBef>
        <a:spcPct val="0"/>
      </a:spcBef>
      <a:spcAft>
        <a:spcPct val="0"/>
      </a:spcAft>
      <a:defRPr sz="2500" kern="1200">
        <a:solidFill>
          <a:srgbClr val="EBFFC2"/>
        </a:solidFill>
        <a:latin typeface="Corbel" pitchFamily="34" charset="0"/>
        <a:ea typeface="+mn-ea"/>
        <a:cs typeface="+mn-cs"/>
      </a:defRPr>
    </a:lvl2pPr>
    <a:lvl3pPr marL="914400" algn="l" rtl="0" fontAlgn="base">
      <a:spcBef>
        <a:spcPct val="0"/>
      </a:spcBef>
      <a:spcAft>
        <a:spcPct val="0"/>
      </a:spcAft>
      <a:defRPr sz="2500" kern="1200">
        <a:solidFill>
          <a:srgbClr val="EBFFC2"/>
        </a:solidFill>
        <a:latin typeface="Corbel" pitchFamily="34" charset="0"/>
        <a:ea typeface="+mn-ea"/>
        <a:cs typeface="+mn-cs"/>
      </a:defRPr>
    </a:lvl3pPr>
    <a:lvl4pPr marL="1371600" algn="l" rtl="0" fontAlgn="base">
      <a:spcBef>
        <a:spcPct val="0"/>
      </a:spcBef>
      <a:spcAft>
        <a:spcPct val="0"/>
      </a:spcAft>
      <a:defRPr sz="2500" kern="1200">
        <a:solidFill>
          <a:srgbClr val="EBFFC2"/>
        </a:solidFill>
        <a:latin typeface="Corbel" pitchFamily="34" charset="0"/>
        <a:ea typeface="+mn-ea"/>
        <a:cs typeface="+mn-cs"/>
      </a:defRPr>
    </a:lvl4pPr>
    <a:lvl5pPr marL="1828800" algn="l" rtl="0" fontAlgn="base">
      <a:spcBef>
        <a:spcPct val="0"/>
      </a:spcBef>
      <a:spcAft>
        <a:spcPct val="0"/>
      </a:spcAft>
      <a:defRPr sz="2500" kern="1200">
        <a:solidFill>
          <a:srgbClr val="EBFFC2"/>
        </a:solidFill>
        <a:latin typeface="Corbel" pitchFamily="34" charset="0"/>
        <a:ea typeface="+mn-ea"/>
        <a:cs typeface="+mn-cs"/>
      </a:defRPr>
    </a:lvl5pPr>
    <a:lvl6pPr marL="2286000" algn="l" defTabSz="914400" rtl="0" eaLnBrk="1" latinLnBrk="0" hangingPunct="1">
      <a:defRPr sz="2500" kern="1200">
        <a:solidFill>
          <a:srgbClr val="EBFFC2"/>
        </a:solidFill>
        <a:latin typeface="Corbel" pitchFamily="34" charset="0"/>
        <a:ea typeface="+mn-ea"/>
        <a:cs typeface="+mn-cs"/>
      </a:defRPr>
    </a:lvl6pPr>
    <a:lvl7pPr marL="2743200" algn="l" defTabSz="914400" rtl="0" eaLnBrk="1" latinLnBrk="0" hangingPunct="1">
      <a:defRPr sz="2500" kern="1200">
        <a:solidFill>
          <a:srgbClr val="EBFFC2"/>
        </a:solidFill>
        <a:latin typeface="Corbel" pitchFamily="34" charset="0"/>
        <a:ea typeface="+mn-ea"/>
        <a:cs typeface="+mn-cs"/>
      </a:defRPr>
    </a:lvl7pPr>
    <a:lvl8pPr marL="3200400" algn="l" defTabSz="914400" rtl="0" eaLnBrk="1" latinLnBrk="0" hangingPunct="1">
      <a:defRPr sz="2500" kern="1200">
        <a:solidFill>
          <a:srgbClr val="EBFFC2"/>
        </a:solidFill>
        <a:latin typeface="Corbel" pitchFamily="34" charset="0"/>
        <a:ea typeface="+mn-ea"/>
        <a:cs typeface="+mn-cs"/>
      </a:defRPr>
    </a:lvl8pPr>
    <a:lvl9pPr marL="3657600" algn="l" defTabSz="914400" rtl="0" eaLnBrk="1" latinLnBrk="0" hangingPunct="1">
      <a:defRPr sz="2500" kern="1200">
        <a:solidFill>
          <a:srgbClr val="EBFFC2"/>
        </a:solidFill>
        <a:latin typeface="Corbel" pitchFamily="34" charset="0"/>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 uri="{2D200454-40CA-4A62-9FC3-DE9A4176ACB9}">
      <p15:notesGuideLst xmlns:p15="http://schemas.microsoft.com/office/powerpoint/2012/main" xmlns="">
        <p15:guide id="1" orient="horz" pos="2928">
          <p15:clr>
            <a:srgbClr val="A4A3A4"/>
          </p15:clr>
        </p15:guide>
        <p15:guide id="2" pos="2168">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George Georgiev" initials="GG" lastIdx="1" clrIdx="0"/>
  <p:cmAuthor id="1" name="Todor Stoyanov" initials="TS" lastIdx="2"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BCC00"/>
    <a:srgbClr val="9ED000"/>
    <a:srgbClr val="F4FCD8"/>
    <a:srgbClr val="FFFFFF"/>
    <a:srgbClr val="E8FFC8"/>
    <a:srgbClr val="FAF7C8"/>
    <a:srgbClr val="FAF8C8"/>
    <a:srgbClr val="F5FFC2"/>
    <a:srgbClr val="EBFFD2"/>
    <a:srgbClr val="EBFFD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vertBarState="maximized">
    <p:restoredLeft sz="34556" autoAdjust="0"/>
    <p:restoredTop sz="94451" autoAdjust="0"/>
  </p:normalViewPr>
  <p:slideViewPr>
    <p:cSldViewPr>
      <p:cViewPr>
        <p:scale>
          <a:sx n="75" d="100"/>
          <a:sy n="75" d="100"/>
        </p:scale>
        <p:origin x="-990" y="66"/>
      </p:cViewPr>
      <p:guideLst>
        <p:guide orient="horz" pos="2160"/>
        <p:guide pos="2880"/>
      </p:guideLst>
    </p:cSldViewPr>
  </p:slideViewPr>
  <p:outlineViewPr>
    <p:cViewPr>
      <p:scale>
        <a:sx n="33" d="100"/>
        <a:sy n="33" d="100"/>
      </p:scale>
      <p:origin x="0" y="0"/>
    </p:cViewPr>
  </p:outlineViewPr>
  <p:notesTextViewPr>
    <p:cViewPr>
      <p:scale>
        <a:sx n="3" d="2"/>
        <a:sy n="3" d="2"/>
      </p:scale>
      <p:origin x="0" y="0"/>
    </p:cViewPr>
  </p:notesTextViewPr>
  <p:sorterViewPr>
    <p:cViewPr>
      <p:scale>
        <a:sx n="66" d="100"/>
        <a:sy n="66" d="100"/>
      </p:scale>
      <p:origin x="0" y="2544"/>
    </p:cViewPr>
  </p:sorterViewPr>
  <p:notesViewPr>
    <p:cSldViewPr>
      <p:cViewPr varScale="1">
        <p:scale>
          <a:sx n="84" d="100"/>
          <a:sy n="84" d="100"/>
        </p:scale>
        <p:origin x="-3162" y="-78"/>
      </p:cViewPr>
      <p:guideLst>
        <p:guide orient="horz" pos="2928"/>
        <p:guide pos="216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commentAuthors" Target="commen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handoutMaster" Target="handoutMasters/handoutMaster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3-04-22T14:27:02.854" idx="2">
    <p:pos x="5418" y="3012"/>
    <p:tex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bwMode="auto">
          <a:xfrm>
            <a:off x="0" y="0"/>
            <a:ext cx="2982913" cy="465138"/>
          </a:xfrm>
          <a:prstGeom prst="rect">
            <a:avLst/>
          </a:prstGeom>
          <a:noFill/>
          <a:ln w="9525">
            <a:noFill/>
            <a:miter lim="800000"/>
            <a:headEnd/>
            <a:tailEnd/>
          </a:ln>
        </p:spPr>
        <p:txBody>
          <a:bodyPr vert="horz" wrap="square" lIns="92436" tIns="46219" rIns="92436" bIns="46219" numCol="1" anchor="t" anchorCtr="0" compatLnSpc="1">
            <a:prstTxWarp prst="textNoShape">
              <a:avLst/>
            </a:prstTxWarp>
          </a:bodyPr>
          <a:lstStyle>
            <a:lvl1pPr defTabSz="923925">
              <a:defRPr sz="1200">
                <a:solidFill>
                  <a:schemeClr val="tx1"/>
                </a:solidFill>
                <a:latin typeface="Calibri" pitchFamily="34" charset="0"/>
              </a:defRPr>
            </a:lvl1pPr>
          </a:lstStyle>
          <a:p>
            <a:endParaRPr lang="en-US" dirty="0"/>
          </a:p>
        </p:txBody>
      </p:sp>
      <p:sp>
        <p:nvSpPr>
          <p:cNvPr id="3" name="Date Placeholder 2"/>
          <p:cNvSpPr>
            <a:spLocks noGrp="1"/>
          </p:cNvSpPr>
          <p:nvPr>
            <p:ph type="dt" sz="quarter" idx="1"/>
          </p:nvPr>
        </p:nvSpPr>
        <p:spPr bwMode="auto">
          <a:xfrm>
            <a:off x="3897313" y="0"/>
            <a:ext cx="2982912" cy="465138"/>
          </a:xfrm>
          <a:prstGeom prst="rect">
            <a:avLst/>
          </a:prstGeom>
          <a:noFill/>
          <a:ln w="9525">
            <a:noFill/>
            <a:miter lim="800000"/>
            <a:headEnd/>
            <a:tailEnd/>
          </a:ln>
        </p:spPr>
        <p:txBody>
          <a:bodyPr vert="horz" wrap="square" lIns="92436" tIns="46219" rIns="92436" bIns="46219" numCol="1" anchor="t" anchorCtr="0" compatLnSpc="1">
            <a:prstTxWarp prst="textNoShape">
              <a:avLst/>
            </a:prstTxWarp>
          </a:bodyPr>
          <a:lstStyle>
            <a:lvl1pPr algn="r" defTabSz="923925">
              <a:defRPr sz="1200">
                <a:solidFill>
                  <a:schemeClr val="tx1"/>
                </a:solidFill>
                <a:latin typeface="Calibri" pitchFamily="34" charset="0"/>
              </a:defRPr>
            </a:lvl1pPr>
          </a:lstStyle>
          <a:p>
            <a:fld id="{3BF7C7B5-275F-4D1F-9AB4-9255447DBC73}" type="datetimeFigureOut">
              <a:rPr lang="en-US"/>
              <a:pPr/>
              <a:t>11/13/2013</a:t>
            </a:fld>
            <a:endParaRPr lang="en-US" dirty="0"/>
          </a:p>
        </p:txBody>
      </p:sp>
      <p:sp>
        <p:nvSpPr>
          <p:cNvPr id="4" name="Footer Placeholder 3"/>
          <p:cNvSpPr>
            <a:spLocks noGrp="1"/>
          </p:cNvSpPr>
          <p:nvPr>
            <p:ph type="ftr" sz="quarter" idx="2"/>
          </p:nvPr>
        </p:nvSpPr>
        <p:spPr bwMode="auto">
          <a:xfrm>
            <a:off x="0" y="8829675"/>
            <a:ext cx="2982913" cy="465138"/>
          </a:xfrm>
          <a:prstGeom prst="rect">
            <a:avLst/>
          </a:prstGeom>
          <a:noFill/>
          <a:ln w="9525">
            <a:noFill/>
            <a:miter lim="800000"/>
            <a:headEnd/>
            <a:tailEnd/>
          </a:ln>
        </p:spPr>
        <p:txBody>
          <a:bodyPr vert="horz" wrap="square" lIns="92436" tIns="46219" rIns="92436" bIns="46219" numCol="1" anchor="b" anchorCtr="0" compatLnSpc="1">
            <a:prstTxWarp prst="textNoShape">
              <a:avLst/>
            </a:prstTxWarp>
          </a:bodyPr>
          <a:lstStyle>
            <a:lvl1pPr defTabSz="923925">
              <a:defRPr sz="1200">
                <a:solidFill>
                  <a:schemeClr val="tx1"/>
                </a:solidFill>
                <a:latin typeface="Calibri" pitchFamily="34" charset="0"/>
              </a:defRPr>
            </a:lvl1pPr>
          </a:lstStyle>
          <a:p>
            <a:endParaRPr lang="en-US" dirty="0"/>
          </a:p>
        </p:txBody>
      </p:sp>
      <p:sp>
        <p:nvSpPr>
          <p:cNvPr id="5" name="Slide Number Placeholder 4"/>
          <p:cNvSpPr>
            <a:spLocks noGrp="1"/>
          </p:cNvSpPr>
          <p:nvPr>
            <p:ph type="sldNum" sz="quarter" idx="3"/>
          </p:nvPr>
        </p:nvSpPr>
        <p:spPr bwMode="auto">
          <a:xfrm>
            <a:off x="3897313" y="8829675"/>
            <a:ext cx="2982912" cy="465138"/>
          </a:xfrm>
          <a:prstGeom prst="rect">
            <a:avLst/>
          </a:prstGeom>
          <a:noFill/>
          <a:ln w="9525">
            <a:noFill/>
            <a:miter lim="800000"/>
            <a:headEnd/>
            <a:tailEnd/>
          </a:ln>
        </p:spPr>
        <p:txBody>
          <a:bodyPr vert="horz" wrap="square" lIns="92436" tIns="46219" rIns="92436" bIns="46219" numCol="1" anchor="b" anchorCtr="0" compatLnSpc="1">
            <a:prstTxWarp prst="textNoShape">
              <a:avLst/>
            </a:prstTxWarp>
          </a:bodyPr>
          <a:lstStyle>
            <a:lvl1pPr algn="r" defTabSz="923925">
              <a:defRPr sz="1200">
                <a:solidFill>
                  <a:schemeClr val="tx1"/>
                </a:solidFill>
                <a:latin typeface="Calibri" pitchFamily="34" charset="0"/>
              </a:defRPr>
            </a:lvl1pPr>
          </a:lstStyle>
          <a:p>
            <a:fld id="{3DADE544-1278-4EDA-8870-0A169B9A6D6D}" type="slidenum">
              <a:rPr lang="en-US"/>
              <a:pPr/>
              <a:t>‹#›</a:t>
            </a:fld>
            <a:endParaRPr lang="en-US" dirty="0"/>
          </a:p>
        </p:txBody>
      </p:sp>
    </p:spTree>
    <p:extLst>
      <p:ext uri="{BB962C8B-B14F-4D97-AF65-F5344CB8AC3E}">
        <p14:creationId xmlns:p14="http://schemas.microsoft.com/office/powerpoint/2010/main" val="121324060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bwMode="auto">
          <a:xfrm>
            <a:off x="0" y="0"/>
            <a:ext cx="2982913" cy="465138"/>
          </a:xfrm>
          <a:prstGeom prst="rect">
            <a:avLst/>
          </a:prstGeom>
          <a:noFill/>
          <a:ln w="9525">
            <a:noFill/>
            <a:miter lim="800000"/>
            <a:headEnd/>
            <a:tailEnd/>
          </a:ln>
        </p:spPr>
        <p:txBody>
          <a:bodyPr vert="horz" wrap="square" lIns="92436" tIns="46219" rIns="92436" bIns="46219" numCol="1" anchor="t" anchorCtr="0" compatLnSpc="1">
            <a:prstTxWarp prst="textNoShape">
              <a:avLst/>
            </a:prstTxWarp>
          </a:bodyPr>
          <a:lstStyle>
            <a:lvl1pPr defTabSz="923925">
              <a:defRPr sz="1200">
                <a:solidFill>
                  <a:schemeClr val="tx1"/>
                </a:solidFill>
                <a:latin typeface="Calibri" pitchFamily="34" charset="0"/>
              </a:defRPr>
            </a:lvl1pPr>
          </a:lstStyle>
          <a:p>
            <a:endParaRPr lang="en-US" dirty="0"/>
          </a:p>
        </p:txBody>
      </p:sp>
      <p:sp>
        <p:nvSpPr>
          <p:cNvPr id="3" name="Date Placeholder 2"/>
          <p:cNvSpPr>
            <a:spLocks noGrp="1"/>
          </p:cNvSpPr>
          <p:nvPr>
            <p:ph type="dt" idx="1"/>
          </p:nvPr>
        </p:nvSpPr>
        <p:spPr bwMode="auto">
          <a:xfrm>
            <a:off x="3897313" y="0"/>
            <a:ext cx="2982912" cy="465138"/>
          </a:xfrm>
          <a:prstGeom prst="rect">
            <a:avLst/>
          </a:prstGeom>
          <a:noFill/>
          <a:ln w="9525">
            <a:noFill/>
            <a:miter lim="800000"/>
            <a:headEnd/>
            <a:tailEnd/>
          </a:ln>
        </p:spPr>
        <p:txBody>
          <a:bodyPr vert="horz" wrap="square" lIns="92436" tIns="46219" rIns="92436" bIns="46219" numCol="1" anchor="t" anchorCtr="0" compatLnSpc="1">
            <a:prstTxWarp prst="textNoShape">
              <a:avLst/>
            </a:prstTxWarp>
          </a:bodyPr>
          <a:lstStyle>
            <a:lvl1pPr algn="r" defTabSz="923925">
              <a:defRPr sz="1200">
                <a:solidFill>
                  <a:schemeClr val="tx1"/>
                </a:solidFill>
                <a:latin typeface="Calibri" pitchFamily="34" charset="0"/>
              </a:defRPr>
            </a:lvl1pPr>
          </a:lstStyle>
          <a:p>
            <a:fld id="{9B46F231-FB2B-4655-A644-E2477325E686}" type="datetimeFigureOut">
              <a:rPr lang="en-US"/>
              <a:pPr/>
              <a:t>11/13/2013</a:t>
            </a:fld>
            <a:endParaRPr lang="en-US" dirty="0"/>
          </a:p>
        </p:txBody>
      </p:sp>
      <p:sp>
        <p:nvSpPr>
          <p:cNvPr id="4" name="Slide Image Placeholder 3"/>
          <p:cNvSpPr>
            <a:spLocks noGrp="1" noRot="1" noChangeAspect="1"/>
          </p:cNvSpPr>
          <p:nvPr>
            <p:ph type="sldImg" idx="2"/>
          </p:nvPr>
        </p:nvSpPr>
        <p:spPr>
          <a:xfrm>
            <a:off x="1117600" y="696913"/>
            <a:ext cx="4648200" cy="348615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p:cNvSpPr>
            <a:spLocks noGrp="1"/>
          </p:cNvSpPr>
          <p:nvPr>
            <p:ph type="body" sz="quarter" idx="3"/>
          </p:nvPr>
        </p:nvSpPr>
        <p:spPr bwMode="auto">
          <a:xfrm>
            <a:off x="687388" y="4416425"/>
            <a:ext cx="5507037" cy="4183063"/>
          </a:xfrm>
          <a:prstGeom prst="rect">
            <a:avLst/>
          </a:prstGeom>
          <a:noFill/>
          <a:ln w="9525">
            <a:noFill/>
            <a:miter lim="800000"/>
            <a:headEnd/>
            <a:tailEnd/>
          </a:ln>
        </p:spPr>
        <p:txBody>
          <a:bodyPr vert="horz" wrap="square" lIns="92436" tIns="46219" rIns="92436" bIns="46219"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6" name="Footer Placeholder 5"/>
          <p:cNvSpPr>
            <a:spLocks noGrp="1"/>
          </p:cNvSpPr>
          <p:nvPr>
            <p:ph type="ftr" sz="quarter" idx="4"/>
          </p:nvPr>
        </p:nvSpPr>
        <p:spPr bwMode="auto">
          <a:xfrm>
            <a:off x="0" y="8829675"/>
            <a:ext cx="2982913" cy="465138"/>
          </a:xfrm>
          <a:prstGeom prst="rect">
            <a:avLst/>
          </a:prstGeom>
          <a:noFill/>
          <a:ln w="9525">
            <a:noFill/>
            <a:miter lim="800000"/>
            <a:headEnd/>
            <a:tailEnd/>
          </a:ln>
        </p:spPr>
        <p:txBody>
          <a:bodyPr vert="horz" wrap="square" lIns="92436" tIns="46219" rIns="92436" bIns="46219" numCol="1" anchor="b" anchorCtr="0" compatLnSpc="1">
            <a:prstTxWarp prst="textNoShape">
              <a:avLst/>
            </a:prstTxWarp>
          </a:bodyPr>
          <a:lstStyle>
            <a:lvl1pPr defTabSz="923925">
              <a:defRPr sz="1200">
                <a:solidFill>
                  <a:schemeClr val="tx1"/>
                </a:solidFill>
                <a:latin typeface="Calibri" pitchFamily="34" charset="0"/>
              </a:defRPr>
            </a:lvl1pPr>
          </a:lstStyle>
          <a:p>
            <a:endParaRPr lang="en-US" dirty="0"/>
          </a:p>
        </p:txBody>
      </p:sp>
      <p:sp>
        <p:nvSpPr>
          <p:cNvPr id="7" name="Slide Number Placeholder 6"/>
          <p:cNvSpPr>
            <a:spLocks noGrp="1"/>
          </p:cNvSpPr>
          <p:nvPr>
            <p:ph type="sldNum" sz="quarter" idx="5"/>
          </p:nvPr>
        </p:nvSpPr>
        <p:spPr bwMode="auto">
          <a:xfrm>
            <a:off x="3897313" y="8829675"/>
            <a:ext cx="2982912" cy="465138"/>
          </a:xfrm>
          <a:prstGeom prst="rect">
            <a:avLst/>
          </a:prstGeom>
          <a:noFill/>
          <a:ln w="9525">
            <a:noFill/>
            <a:miter lim="800000"/>
            <a:headEnd/>
            <a:tailEnd/>
          </a:ln>
        </p:spPr>
        <p:txBody>
          <a:bodyPr vert="horz" wrap="square" lIns="92436" tIns="46219" rIns="92436" bIns="46219" numCol="1" anchor="b" anchorCtr="0" compatLnSpc="1">
            <a:prstTxWarp prst="textNoShape">
              <a:avLst/>
            </a:prstTxWarp>
          </a:bodyPr>
          <a:lstStyle>
            <a:lvl1pPr algn="r" defTabSz="923925">
              <a:defRPr sz="1200">
                <a:solidFill>
                  <a:schemeClr val="tx1"/>
                </a:solidFill>
                <a:latin typeface="Calibri" pitchFamily="34" charset="0"/>
              </a:defRPr>
            </a:lvl1pPr>
          </a:lstStyle>
          <a:p>
            <a:fld id="{6FB4F6EA-423E-42DF-9292-215E7D886C4E}" type="slidenum">
              <a:rPr lang="en-US"/>
              <a:pPr/>
              <a:t>‹#›</a:t>
            </a:fld>
            <a:endParaRPr lang="en-US" dirty="0"/>
          </a:p>
        </p:txBody>
      </p:sp>
    </p:spTree>
    <p:extLst>
      <p:ext uri="{BB962C8B-B14F-4D97-AF65-F5344CB8AC3E}">
        <p14:creationId xmlns:p14="http://schemas.microsoft.com/office/powerpoint/2010/main" val="398520194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FB4F6EA-423E-42DF-9292-215E7D886C4E}" type="slidenum">
              <a:rPr lang="en-US" smtClean="0"/>
              <a:pPr/>
              <a:t>1</a:t>
            </a:fld>
            <a:endParaRPr lang="en-US" dirty="0"/>
          </a:p>
        </p:txBody>
      </p:sp>
    </p:spTree>
    <p:extLst>
      <p:ext uri="{BB962C8B-B14F-4D97-AF65-F5344CB8AC3E}">
        <p14:creationId xmlns:p14="http://schemas.microsoft.com/office/powerpoint/2010/main" val="25377765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8" Type="http://schemas.openxmlformats.org/officeDocument/2006/relationships/hyperlink" Target="http://mvccourse.telerik.com/" TargetMode="External"/><Relationship Id="rId13" Type="http://schemas.openxmlformats.org/officeDocument/2006/relationships/hyperlink" Target="http://algoacademy.telerik.com/" TargetMode="External"/><Relationship Id="rId18" Type="http://schemas.openxmlformats.org/officeDocument/2006/relationships/hyperlink" Target="http://www.minkov.it/" TargetMode="External"/><Relationship Id="rId3" Type="http://schemas.openxmlformats.org/officeDocument/2006/relationships/hyperlink" Target="http://kursove-uroci-knigi-obuchenie-programirane-web-design-csharp.info/" TargetMode="External"/><Relationship Id="rId7" Type="http://schemas.openxmlformats.org/officeDocument/2006/relationships/hyperlink" Target="http://schoolacademy.telerik.com/" TargetMode="External"/><Relationship Id="rId12" Type="http://schemas.openxmlformats.org/officeDocument/2006/relationships/hyperlink" Target="http://codecourse.telerik.com/" TargetMode="External"/><Relationship Id="rId17" Type="http://schemas.openxmlformats.org/officeDocument/2006/relationships/hyperlink" Target="http://www.introprogramming.info/" TargetMode="External"/><Relationship Id="rId2" Type="http://schemas.openxmlformats.org/officeDocument/2006/relationships/hyperlink" Target="http://forums.academy.telerik.com/" TargetMode="External"/><Relationship Id="rId16" Type="http://schemas.openxmlformats.org/officeDocument/2006/relationships/hyperlink" Target="http://mobiledevcourse.telerik.com/" TargetMode="External"/><Relationship Id="rId20" Type="http://schemas.openxmlformats.org/officeDocument/2006/relationships/hyperlink" Target="http://csharpfundamentals.telerik.com/" TargetMode="External"/><Relationship Id="rId1" Type="http://schemas.openxmlformats.org/officeDocument/2006/relationships/slideMaster" Target="../slideMasters/slideMaster1.xml"/><Relationship Id="rId6" Type="http://schemas.openxmlformats.org/officeDocument/2006/relationships/hyperlink" Target="http://html5course.telerik.com/" TargetMode="External"/><Relationship Id="rId11" Type="http://schemas.openxmlformats.org/officeDocument/2006/relationships/hyperlink" Target="http://www.nakov.com/" TargetMode="External"/><Relationship Id="rId5" Type="http://schemas.openxmlformats.org/officeDocument/2006/relationships/hyperlink" Target="http://seocourse.telerik.com/" TargetMode="External"/><Relationship Id="rId15" Type="http://schemas.openxmlformats.org/officeDocument/2006/relationships/hyperlink" Target="http://academy.telerik.com/" TargetMode="External"/><Relationship Id="rId10" Type="http://schemas.openxmlformats.org/officeDocument/2006/relationships/hyperlink" Target="http://www.bgcoder.com/" TargetMode="External"/><Relationship Id="rId19" Type="http://schemas.openxmlformats.org/officeDocument/2006/relationships/hyperlink" Target="http://www.nikolay.it/" TargetMode="External"/><Relationship Id="rId4" Type="http://schemas.openxmlformats.org/officeDocument/2006/relationships/hyperlink" Target="http://www.telerik-kids.com/" TargetMode="External"/><Relationship Id="rId9" Type="http://schemas.openxmlformats.org/officeDocument/2006/relationships/hyperlink" Target="http://clouddevcourse.telerik.com/" TargetMode="External"/><Relationship Id="rId14" Type="http://schemas.openxmlformats.org/officeDocument/2006/relationships/hyperlink" Target="http://aspnetcourse.telerik.com/" TargetMode="Externa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resentation Title Slide">
    <p:spTree>
      <p:nvGrpSpPr>
        <p:cNvPr id="1" name=""/>
        <p:cNvGrpSpPr/>
        <p:nvPr/>
      </p:nvGrpSpPr>
      <p:grpSpPr>
        <a:xfrm>
          <a:off x="0" y="0"/>
          <a:ext cx="0" cy="0"/>
          <a:chOff x="0" y="0"/>
          <a:chExt cx="0" cy="0"/>
        </a:xfrm>
      </p:grpSpPr>
      <p:sp>
        <p:nvSpPr>
          <p:cNvPr id="6" name="Title 8"/>
          <p:cNvSpPr>
            <a:spLocks noGrp="1"/>
          </p:cNvSpPr>
          <p:nvPr>
            <p:ph type="ctrTitle" hasCustomPrompt="1"/>
          </p:nvPr>
        </p:nvSpPr>
        <p:spPr>
          <a:xfrm>
            <a:off x="457200" y="1524000"/>
            <a:ext cx="8229600" cy="1524000"/>
          </a:xfrm>
          <a:prstGeom prst="rect">
            <a:avLst/>
          </a:prstGeom>
        </p:spPr>
        <p:txBody>
          <a:bodyPr tIns="0" bIns="0" anchor="b" anchorCtr="0"/>
          <a:lstStyle>
            <a:lvl1pPr algn="r">
              <a:lnSpc>
                <a:spcPts val="5600"/>
              </a:lnSpc>
              <a:defRPr sz="5400" cap="none" baseline="0">
                <a:solidFill>
                  <a:srgbClr val="D4FF5B"/>
                </a:solidFill>
                <a:effectLst>
                  <a:outerShdw blurRad="30000" dist="30000" dir="2700000" algn="tl" rotWithShape="0">
                    <a:schemeClr val="bg2">
                      <a:shade val="45000"/>
                      <a:satMod val="150000"/>
                      <a:alpha val="90000"/>
                    </a:schemeClr>
                  </a:outerShdw>
                  <a:reflection blurRad="12000" stA="20000" endPos="50000" dist="12700" dir="5400000" sy="-100000" algn="bl" rotWithShape="0"/>
                </a:effectLst>
              </a:defRPr>
            </a:lvl1pPr>
          </a:lstStyle>
          <a:p>
            <a:r>
              <a:rPr lang="en-US" dirty="0" smtClean="0"/>
              <a:t>Presentation Title</a:t>
            </a:r>
            <a:endParaRPr lang="en-US" dirty="0"/>
          </a:p>
        </p:txBody>
      </p:sp>
      <p:sp>
        <p:nvSpPr>
          <p:cNvPr id="7" name="Subtitle 16"/>
          <p:cNvSpPr>
            <a:spLocks noGrp="1"/>
          </p:cNvSpPr>
          <p:nvPr>
            <p:ph type="subTitle" idx="1" hasCustomPrompt="1"/>
          </p:nvPr>
        </p:nvSpPr>
        <p:spPr>
          <a:xfrm>
            <a:off x="457200" y="3240880"/>
            <a:ext cx="8229600" cy="569120"/>
          </a:xfrm>
          <a:prstGeom prst="rect">
            <a:avLst/>
          </a:prstGeom>
        </p:spPr>
        <p:txBody>
          <a:bodyPr lIns="90000" tIns="0" rIns="90000" bIns="0" anchor="ctr" anchorCtr="0"/>
          <a:lstStyle>
            <a:lvl1pPr marL="0" indent="0" algn="r">
              <a:buNone/>
              <a:defRPr sz="2800">
                <a:solidFill>
                  <a:srgbClr val="FAF8C8"/>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dirty="0" smtClean="0"/>
              <a:t>Presentation Subtitle</a:t>
            </a:r>
            <a:endParaRPr lang="en-US" dirty="0"/>
          </a:p>
        </p:txBody>
      </p:sp>
      <p:cxnSp>
        <p:nvCxnSpPr>
          <p:cNvPr id="11" name="Straight Connector 10"/>
          <p:cNvCxnSpPr/>
          <p:nvPr userDrawn="1"/>
        </p:nvCxnSpPr>
        <p:spPr>
          <a:xfrm>
            <a:off x="2667000" y="4114800"/>
            <a:ext cx="6248400" cy="0"/>
          </a:xfrm>
          <a:prstGeom prst="line">
            <a:avLst/>
          </a:prstGeom>
          <a:ln w="38100" cap="rnd">
            <a:solidFill>
              <a:schemeClr val="accent5">
                <a:lumMod val="20000"/>
                <a:lumOff val="80000"/>
                <a:alpha val="50000"/>
              </a:scheme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4" name="Text Placeholder 13"/>
          <p:cNvSpPr>
            <a:spLocks noGrp="1"/>
          </p:cNvSpPr>
          <p:nvPr>
            <p:ph type="body" sz="quarter" idx="10" hasCustomPrompt="1"/>
          </p:nvPr>
        </p:nvSpPr>
        <p:spPr>
          <a:xfrm>
            <a:off x="444500" y="4572000"/>
            <a:ext cx="3352800" cy="533400"/>
          </a:xfrm>
          <a:prstGeom prst="rect">
            <a:avLst/>
          </a:prstGeom>
          <a:noFill/>
        </p:spPr>
        <p:txBody>
          <a:bodyPr wrap="square" rtlCol="0">
            <a:spAutoFit/>
          </a:bodyPr>
          <a:lstStyle>
            <a:lvl1pPr algn="l" rtl="0" fontAlgn="base">
              <a:spcBef>
                <a:spcPct val="0"/>
              </a:spcBef>
              <a:spcAft>
                <a:spcPct val="0"/>
              </a:spcAft>
              <a:buNone/>
              <a:defRPr lang="en-US" sz="2800" b="1" kern="1200" dirty="0" smtClean="0">
                <a:solidFill>
                  <a:srgbClr val="DEFF9B"/>
                </a:solidFill>
                <a:effectLst>
                  <a:outerShdw blurRad="38100" dist="38100" dir="2700000" algn="tl">
                    <a:srgbClr val="000000">
                      <a:alpha val="43137"/>
                    </a:srgbClr>
                  </a:outerShdw>
                </a:effectLst>
                <a:latin typeface="Corbel" pitchFamily="34" charset="0"/>
                <a:ea typeface="+mn-ea"/>
                <a:cs typeface="+mn-cs"/>
              </a:defRPr>
            </a:lvl1pPr>
          </a:lstStyle>
          <a:p>
            <a:pPr lvl="0"/>
            <a:r>
              <a:rPr lang="en-US" dirty="0" smtClean="0"/>
              <a:t>Author Name</a:t>
            </a:r>
            <a:endParaRPr lang="en-US" dirty="0"/>
          </a:p>
        </p:txBody>
      </p:sp>
      <p:sp>
        <p:nvSpPr>
          <p:cNvPr id="15" name="Text Placeholder 13"/>
          <p:cNvSpPr>
            <a:spLocks noGrp="1"/>
          </p:cNvSpPr>
          <p:nvPr>
            <p:ph type="body" sz="quarter" idx="11" hasCustomPrompt="1"/>
          </p:nvPr>
        </p:nvSpPr>
        <p:spPr>
          <a:xfrm>
            <a:off x="457200" y="5833646"/>
            <a:ext cx="3352800" cy="369332"/>
          </a:xfrm>
          <a:prstGeom prst="rect">
            <a:avLst/>
          </a:prstGeom>
          <a:noFill/>
        </p:spPr>
        <p:txBody>
          <a:bodyPr wrap="square" rtlCol="0">
            <a:spAutoFit/>
          </a:bodyPr>
          <a:lstStyle>
            <a:lvl1pPr marL="0" indent="0" algn="l" rtl="0" fontAlgn="base">
              <a:spcBef>
                <a:spcPct val="0"/>
              </a:spcBef>
              <a:spcAft>
                <a:spcPct val="0"/>
              </a:spcAft>
              <a:buNone/>
              <a:defRPr lang="en-US" sz="1800" b="1" kern="1200" dirty="0">
                <a:solidFill>
                  <a:schemeClr val="tx2">
                    <a:lumMod val="20000"/>
                    <a:lumOff val="80000"/>
                  </a:schemeClr>
                </a:solidFill>
                <a:effectLst>
                  <a:outerShdw blurRad="38100" dist="38100" dir="2700000" algn="tl">
                    <a:srgbClr val="000000">
                      <a:alpha val="43137"/>
                    </a:srgbClr>
                  </a:outerShdw>
                </a:effectLst>
                <a:latin typeface="Corbel" pitchFamily="34" charset="0"/>
                <a:ea typeface="+mn-ea"/>
                <a:cs typeface="+mn-cs"/>
              </a:defRPr>
            </a:lvl1pPr>
          </a:lstStyle>
          <a:p>
            <a:pPr marL="319088" lvl="0" indent="-319088" algn="l" rtl="0" eaLnBrk="0" fontAlgn="base" hangingPunct="0">
              <a:spcBef>
                <a:spcPct val="0"/>
              </a:spcBef>
              <a:spcAft>
                <a:spcPct val="0"/>
              </a:spcAft>
              <a:buClr>
                <a:schemeClr val="accent5">
                  <a:lumMod val="40000"/>
                  <a:lumOff val="60000"/>
                </a:schemeClr>
              </a:buClr>
              <a:buSzPct val="70000"/>
              <a:buFont typeface="Wingdings 2" pitchFamily="18" charset="2"/>
              <a:buNone/>
            </a:pPr>
            <a:r>
              <a:rPr lang="en-US" sz="1800" b="1" dirty="0" smtClean="0">
                <a:solidFill>
                  <a:srgbClr val="0EFE58"/>
                </a:solidFill>
                <a:effectLst>
                  <a:outerShdw blurRad="38100" dist="38100" dir="2700000" algn="tl">
                    <a:srgbClr val="000000">
                      <a:alpha val="43137"/>
                    </a:srgbClr>
                  </a:outerShdw>
                </a:effectLst>
              </a:rPr>
              <a:t>Company Name</a:t>
            </a:r>
            <a:endParaRPr lang="en-US" sz="1800" b="1" dirty="0">
              <a:solidFill>
                <a:srgbClr val="0EFE58"/>
              </a:solidFill>
              <a:effectLst>
                <a:outerShdw blurRad="38100" dist="38100" dir="2700000" algn="tl">
                  <a:srgbClr val="000000">
                    <a:alpha val="43137"/>
                  </a:srgbClr>
                </a:outerShdw>
              </a:effectLst>
            </a:endParaRPr>
          </a:p>
        </p:txBody>
      </p:sp>
      <p:sp>
        <p:nvSpPr>
          <p:cNvPr id="16" name="Text Placeholder 13"/>
          <p:cNvSpPr>
            <a:spLocks noGrp="1"/>
          </p:cNvSpPr>
          <p:nvPr>
            <p:ph type="body" sz="quarter" idx="12" hasCustomPrompt="1"/>
          </p:nvPr>
        </p:nvSpPr>
        <p:spPr>
          <a:xfrm>
            <a:off x="457200" y="6138446"/>
            <a:ext cx="3352800" cy="338554"/>
          </a:xfrm>
          <a:prstGeom prst="rect">
            <a:avLst/>
          </a:prstGeom>
          <a:noFill/>
        </p:spPr>
        <p:txBody>
          <a:bodyPr wrap="square" rtlCol="0">
            <a:spAutoFit/>
          </a:bodyPr>
          <a:lstStyle>
            <a:lvl1pPr algn="l" rtl="0" fontAlgn="base">
              <a:spcBef>
                <a:spcPct val="0"/>
              </a:spcBef>
              <a:spcAft>
                <a:spcPct val="0"/>
              </a:spcAft>
              <a:buNone/>
              <a:defRPr lang="en-US" sz="1600" b="1" kern="1200" dirty="0" smtClean="0">
                <a:solidFill>
                  <a:srgbClr val="0EFE58"/>
                </a:solidFill>
                <a:effectLst>
                  <a:outerShdw blurRad="38100" dist="38100" dir="2700000" algn="tl">
                    <a:srgbClr val="000000">
                      <a:alpha val="43137"/>
                    </a:srgbClr>
                  </a:outerShdw>
                </a:effectLst>
                <a:latin typeface="Corbel" pitchFamily="34" charset="0"/>
                <a:ea typeface="+mn-ea"/>
                <a:cs typeface="+mn-cs"/>
              </a:defRPr>
            </a:lvl1pPr>
          </a:lstStyle>
          <a:p>
            <a:pPr algn="l"/>
            <a:r>
              <a:rPr lang="en-US" sz="1600" b="1" dirty="0" smtClean="0">
                <a:solidFill>
                  <a:schemeClr val="tx1">
                    <a:lumMod val="50000"/>
                  </a:schemeClr>
                </a:solidFill>
                <a:effectLst>
                  <a:outerShdw blurRad="38100" dist="38100" dir="2700000" algn="tl">
                    <a:srgbClr val="000000">
                      <a:alpha val="43137"/>
                    </a:srgbClr>
                  </a:outerShdw>
                </a:effectLst>
              </a:rPr>
              <a:t>Company Web Site</a:t>
            </a:r>
            <a:endParaRPr lang="en-US" sz="1600" b="1" dirty="0">
              <a:solidFill>
                <a:schemeClr val="tx1">
                  <a:lumMod val="50000"/>
                </a:schemeClr>
              </a:solidFill>
              <a:effectLst>
                <a:outerShdw blurRad="38100" dist="38100" dir="2700000" algn="tl">
                  <a:srgbClr val="000000">
                    <a:alpha val="43137"/>
                  </a:srgbClr>
                </a:outerShdw>
              </a:effectLst>
            </a:endParaRPr>
          </a:p>
        </p:txBody>
      </p:sp>
      <p:sp>
        <p:nvSpPr>
          <p:cNvPr id="8" name="Text Placeholder 13"/>
          <p:cNvSpPr>
            <a:spLocks noGrp="1"/>
          </p:cNvSpPr>
          <p:nvPr>
            <p:ph type="body" sz="quarter" idx="13" hasCustomPrompt="1"/>
          </p:nvPr>
        </p:nvSpPr>
        <p:spPr>
          <a:xfrm>
            <a:off x="457200" y="5029200"/>
            <a:ext cx="3352800" cy="461665"/>
          </a:xfrm>
          <a:prstGeom prst="rect">
            <a:avLst/>
          </a:prstGeom>
          <a:noFill/>
        </p:spPr>
        <p:txBody>
          <a:bodyPr wrap="square" rtlCol="0">
            <a:spAutoFit/>
          </a:bodyPr>
          <a:lstStyle>
            <a:lvl1pPr algn="l" rtl="0" fontAlgn="base">
              <a:spcBef>
                <a:spcPct val="0"/>
              </a:spcBef>
              <a:spcAft>
                <a:spcPct val="0"/>
              </a:spcAft>
              <a:buNone/>
              <a:defRPr lang="en-US" sz="2300" b="1" kern="1200" dirty="0" smtClean="0">
                <a:solidFill>
                  <a:schemeClr val="tx2">
                    <a:lumMod val="50000"/>
                  </a:schemeClr>
                </a:solidFill>
                <a:effectLst>
                  <a:outerShdw blurRad="38100" dist="38100" dir="2700000" algn="tl">
                    <a:srgbClr val="000000">
                      <a:alpha val="43137"/>
                    </a:srgbClr>
                  </a:outerShdw>
                </a:effectLst>
                <a:latin typeface="Corbel" pitchFamily="34" charset="0"/>
                <a:ea typeface="+mn-ea"/>
                <a:cs typeface="+mn-cs"/>
              </a:defRPr>
            </a:lvl1pPr>
          </a:lstStyle>
          <a:p>
            <a:pPr lvl="0"/>
            <a:r>
              <a:rPr lang="en-US" dirty="0" smtClean="0"/>
              <a:t>Position</a:t>
            </a:r>
            <a:endParaRPr lang="en-US" dirty="0"/>
          </a:p>
        </p:txBody>
      </p:sp>
      <p:sp>
        <p:nvSpPr>
          <p:cNvPr id="9" name="Text Placeholder 13"/>
          <p:cNvSpPr>
            <a:spLocks noGrp="1"/>
          </p:cNvSpPr>
          <p:nvPr>
            <p:ph type="body" sz="quarter" idx="14" hasCustomPrompt="1"/>
          </p:nvPr>
        </p:nvSpPr>
        <p:spPr>
          <a:xfrm>
            <a:off x="457200" y="5405735"/>
            <a:ext cx="3352800" cy="400110"/>
          </a:xfrm>
          <a:prstGeom prst="rect">
            <a:avLst/>
          </a:prstGeom>
          <a:noFill/>
        </p:spPr>
        <p:txBody>
          <a:bodyPr wrap="square" rtlCol="0">
            <a:spAutoFit/>
          </a:bodyPr>
          <a:lstStyle>
            <a:lvl1pPr algn="l" rtl="0" fontAlgn="base">
              <a:spcBef>
                <a:spcPct val="0"/>
              </a:spcBef>
              <a:spcAft>
                <a:spcPct val="0"/>
              </a:spcAft>
              <a:buNone/>
              <a:defRPr lang="en-US" sz="2000" b="1" kern="1200" dirty="0" smtClean="0">
                <a:solidFill>
                  <a:schemeClr val="tx2">
                    <a:lumMod val="50000"/>
                  </a:schemeClr>
                </a:solidFill>
                <a:effectLst>
                  <a:outerShdw blurRad="38100" dist="38100" dir="2700000" algn="tl">
                    <a:srgbClr val="000000">
                      <a:alpha val="43137"/>
                    </a:srgbClr>
                  </a:outerShdw>
                </a:effectLst>
                <a:latin typeface="Corbel" pitchFamily="34" charset="0"/>
                <a:ea typeface="+mn-ea"/>
                <a:cs typeface="+mn-cs"/>
              </a:defRPr>
            </a:lvl1pPr>
          </a:lstStyle>
          <a:p>
            <a:pPr lvl="0"/>
            <a:r>
              <a:rPr lang="en-US" smtClean="0"/>
              <a:t>Web Site</a:t>
            </a:r>
            <a:endParaRPr lang="en-US" dirty="0"/>
          </a:p>
        </p:txBody>
      </p:sp>
      <p:sp>
        <p:nvSpPr>
          <p:cNvPr id="5" name="Picture Placeholder 4"/>
          <p:cNvSpPr>
            <a:spLocks noGrp="1"/>
          </p:cNvSpPr>
          <p:nvPr>
            <p:ph type="pic" sz="quarter" idx="16" hasCustomPrompt="1"/>
          </p:nvPr>
        </p:nvSpPr>
        <p:spPr>
          <a:xfrm>
            <a:off x="4267200" y="4572000"/>
            <a:ext cx="4419600" cy="1905000"/>
          </a:xfrm>
          <a:prstGeom prst="rect">
            <a:avLst/>
          </a:prstGeom>
        </p:spPr>
        <p:txBody>
          <a:bodyPr/>
          <a:lstStyle>
            <a:lvl1pPr marL="0" indent="0">
              <a:buNone/>
              <a:defRPr/>
            </a:lvl1pPr>
          </a:lstStyle>
          <a:p>
            <a:r>
              <a:rPr lang="en-US" dirty="0" smtClean="0"/>
              <a:t>Insert a Picture Here</a:t>
            </a:r>
            <a:endParaRPr lang="en-US" dirty="0"/>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828800" y="76200"/>
            <a:ext cx="7086600" cy="838200"/>
          </a:xfrm>
          <a:prstGeom prst="rect">
            <a:avLst/>
          </a:prstGeom>
        </p:spPr>
        <p:txBody>
          <a:bodyPr anchor="ctr" anchorCtr="0">
            <a:noAutofit/>
          </a:bodyPr>
          <a:lstStyle>
            <a:lvl1pPr algn="r" rtl="0" eaLnBrk="0" fontAlgn="base" hangingPunct="0">
              <a:lnSpc>
                <a:spcPts val="4000"/>
              </a:lnSpc>
              <a:spcBef>
                <a:spcPct val="0"/>
              </a:spcBef>
              <a:spcAft>
                <a:spcPct val="0"/>
              </a:spcAft>
              <a:defRPr lang="en-US" sz="4000" b="1" kern="1200" baseline="0" dirty="0">
                <a:ln w="500">
                  <a:noFill/>
                </a:ln>
                <a:solidFill>
                  <a:schemeClr val="tx2"/>
                </a:solidFill>
                <a:effectLst>
                  <a:outerShdw blurRad="38100" dist="38100" dir="2700000" algn="tl">
                    <a:srgbClr val="000000">
                      <a:alpha val="43137"/>
                    </a:srgbClr>
                  </a:outerShdw>
                  <a:reflection blurRad="12700" stA="20000" endPos="50000" dist="12700" dir="5400000" sy="-100000" algn="bl" rotWithShape="0"/>
                </a:effectLst>
                <a:latin typeface="+mj-lt"/>
                <a:ea typeface="+mj-ea"/>
                <a:cs typeface="+mj-cs"/>
              </a:defRPr>
            </a:lvl1pPr>
          </a:lstStyle>
          <a:p>
            <a:r>
              <a:rPr lang="en-US" dirty="0" smtClean="0"/>
              <a:t>Slide Title</a:t>
            </a:r>
            <a:endParaRPr lang="en-US" dirty="0"/>
          </a:p>
        </p:txBody>
      </p:sp>
      <p:sp>
        <p:nvSpPr>
          <p:cNvPr id="3" name="Content Placeholder 2"/>
          <p:cNvSpPr>
            <a:spLocks noGrp="1"/>
          </p:cNvSpPr>
          <p:nvPr>
            <p:ph idx="1" hasCustomPrompt="1"/>
          </p:nvPr>
        </p:nvSpPr>
        <p:spPr>
          <a:xfrm>
            <a:off x="228600" y="914400"/>
            <a:ext cx="8686800" cy="5791200"/>
          </a:xfrm>
          <a:prstGeom prst="rect">
            <a:avLst/>
          </a:prstGeom>
        </p:spPr>
        <p:txBody>
          <a:bodyPr/>
          <a:lstStyle>
            <a:lvl1pPr marL="282575" indent="-282575">
              <a:lnSpc>
                <a:spcPct val="105000"/>
              </a:lnSpc>
              <a:spcBef>
                <a:spcPts val="600"/>
              </a:spcBef>
              <a:spcAft>
                <a:spcPts val="600"/>
              </a:spcAft>
              <a:buClr>
                <a:schemeClr val="accent5">
                  <a:lumMod val="40000"/>
                  <a:lumOff val="60000"/>
                </a:schemeClr>
              </a:buClr>
              <a:tabLst>
                <a:tab pos="282575" algn="l"/>
              </a:tabLst>
              <a:defRPr sz="3200">
                <a:solidFill>
                  <a:srgbClr val="EBFFD2"/>
                </a:solidFill>
              </a:defRPr>
            </a:lvl1pPr>
            <a:lvl2pPr>
              <a:lnSpc>
                <a:spcPct val="105000"/>
              </a:lnSpc>
              <a:spcBef>
                <a:spcPts val="600"/>
              </a:spcBef>
              <a:spcAft>
                <a:spcPts val="600"/>
              </a:spcAft>
              <a:buClr>
                <a:srgbClr val="8FD600"/>
              </a:buClr>
              <a:defRPr sz="3000">
                <a:solidFill>
                  <a:schemeClr val="tx1">
                    <a:lumMod val="40000"/>
                    <a:lumOff val="60000"/>
                  </a:schemeClr>
                </a:solidFill>
              </a:defRPr>
            </a:lvl2pPr>
            <a:lvl3pPr>
              <a:lnSpc>
                <a:spcPct val="105000"/>
              </a:lnSpc>
              <a:spcBef>
                <a:spcPts val="600"/>
              </a:spcBef>
              <a:spcAft>
                <a:spcPts val="600"/>
              </a:spcAft>
              <a:buClr>
                <a:srgbClr val="FFAD9F"/>
              </a:buClr>
              <a:defRPr sz="2800">
                <a:solidFill>
                  <a:srgbClr val="F5FFC2"/>
                </a:solidFill>
              </a:defRPr>
            </a:lvl3pPr>
            <a:lvl4pPr>
              <a:lnSpc>
                <a:spcPct val="105000"/>
              </a:lnSpc>
              <a:spcBef>
                <a:spcPts val="600"/>
              </a:spcBef>
              <a:spcAft>
                <a:spcPts val="600"/>
              </a:spcAft>
              <a:buClr>
                <a:srgbClr val="FACF82"/>
              </a:buClr>
              <a:defRPr sz="2600">
                <a:solidFill>
                  <a:schemeClr val="tx1">
                    <a:lumMod val="40000"/>
                    <a:lumOff val="60000"/>
                  </a:schemeClr>
                </a:solidFill>
              </a:defRPr>
            </a:lvl4pPr>
            <a:lvl5pPr>
              <a:lnSpc>
                <a:spcPct val="105000"/>
              </a:lnSpc>
              <a:spcBef>
                <a:spcPts val="600"/>
              </a:spcBef>
              <a:spcAft>
                <a:spcPts val="600"/>
              </a:spcAft>
              <a:defRPr sz="2400">
                <a:solidFill>
                  <a:schemeClr val="tx1">
                    <a:lumMod val="40000"/>
                    <a:lumOff val="60000"/>
                  </a:schemeClr>
                </a:solidFill>
              </a:defRPr>
            </a:lvl5pPr>
          </a:lstStyle>
          <a:p>
            <a:pPr lvl="0"/>
            <a:r>
              <a:rPr lang="en-US"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Slide Number Placeholder 5"/>
          <p:cNvSpPr>
            <a:spLocks noGrp="1"/>
          </p:cNvSpPr>
          <p:nvPr>
            <p:ph type="sldNum" sz="quarter" idx="10"/>
          </p:nvPr>
        </p:nvSpPr>
        <p:spPr>
          <a:xfrm>
            <a:off x="8610600" y="6553200"/>
            <a:ext cx="457200" cy="228600"/>
          </a:xfrm>
          <a:prstGeom prst="rect">
            <a:avLst/>
          </a:prstGeom>
        </p:spPr>
        <p:txBody>
          <a:bodyPr anchor="ctr" anchorCtr="0"/>
          <a:lstStyle>
            <a:lvl1pPr algn="r">
              <a:defRPr sz="1100"/>
            </a:lvl1pPr>
          </a:lstStyle>
          <a:p>
            <a:pPr>
              <a:defRPr/>
            </a:pPr>
            <a:fld id="{58452FF4-89E3-4D1B-9927-2DBDC00E58D7}" type="slidenum">
              <a:rPr lang="en-US" smtClean="0"/>
              <a:pPr>
                <a:defRPr/>
              </a:pPr>
              <a:t>‹#›</a:t>
            </a:fld>
            <a:endParaRPr lang="en-US" dirty="0"/>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1828800" y="76200"/>
            <a:ext cx="7086600" cy="838200"/>
          </a:xfrm>
          <a:prstGeom prst="rect">
            <a:avLst/>
          </a:prstGeom>
        </p:spPr>
        <p:txBody>
          <a:bodyPr anchor="ctr" anchorCtr="0">
            <a:noAutofit/>
          </a:bodyPr>
          <a:lstStyle>
            <a:lvl1pPr>
              <a:lnSpc>
                <a:spcPts val="4000"/>
              </a:lnSpc>
              <a:defRPr sz="4000">
                <a:effectLst>
                  <a:outerShdw blurRad="38100" dist="38100" dir="2700000" algn="tl">
                    <a:srgbClr val="000000">
                      <a:alpha val="43137"/>
                    </a:srgbClr>
                  </a:outerShdw>
                  <a:reflection blurRad="12700" stA="20000" endPos="50000" dist="12700" dir="5400000" sy="-100000" algn="bl" rotWithShape="0"/>
                </a:effectLst>
              </a:defRPr>
            </a:lvl1pPr>
          </a:lstStyle>
          <a:p>
            <a:r>
              <a:rPr lang="en-US" dirty="0" smtClean="0"/>
              <a:t>Slide Title</a:t>
            </a:r>
            <a:endParaRPr lang="en-US" dirty="0"/>
          </a:p>
        </p:txBody>
      </p:sp>
      <p:sp>
        <p:nvSpPr>
          <p:cNvPr id="5" name="Content Placeholder 2"/>
          <p:cNvSpPr>
            <a:spLocks noGrp="1"/>
          </p:cNvSpPr>
          <p:nvPr>
            <p:ph idx="1" hasCustomPrompt="1"/>
          </p:nvPr>
        </p:nvSpPr>
        <p:spPr>
          <a:xfrm>
            <a:off x="228600" y="990600"/>
            <a:ext cx="8686800" cy="579646"/>
          </a:xfrm>
          <a:prstGeom prst="rect">
            <a:avLst/>
          </a:prstGeom>
        </p:spPr>
        <p:txBody>
          <a:bodyPr>
            <a:spAutoFit/>
          </a:bodyPr>
          <a:lstStyle>
            <a:lvl1pPr marL="319088" marR="0" indent="-319088" algn="l" defTabSz="914400" rtl="0" eaLnBrk="0" fontAlgn="base" latinLnBrk="0" hangingPunct="0">
              <a:lnSpc>
                <a:spcPct val="100000"/>
              </a:lnSpc>
              <a:spcBef>
                <a:spcPct val="20000"/>
              </a:spcBef>
              <a:spcAft>
                <a:spcPct val="0"/>
              </a:spcAft>
              <a:buClr>
                <a:srgbClr val="46A6BD">
                  <a:lumMod val="40000"/>
                  <a:lumOff val="60000"/>
                </a:srgbClr>
              </a:buClr>
              <a:buSzPct val="70000"/>
              <a:buFont typeface="Wingdings 2" pitchFamily="18" charset="2"/>
              <a:buChar char=""/>
              <a:tabLst/>
              <a:defRPr sz="3000" baseline="0">
                <a:solidFill>
                  <a:schemeClr val="tx1">
                    <a:lumMod val="40000"/>
                    <a:lumOff val="60000"/>
                  </a:schemeClr>
                </a:solidFill>
              </a:defRPr>
            </a:lvl1pPr>
            <a:lvl2pPr>
              <a:lnSpc>
                <a:spcPts val="3800"/>
              </a:lnSpc>
              <a:spcBef>
                <a:spcPts val="600"/>
              </a:spcBef>
              <a:spcAft>
                <a:spcPts val="600"/>
              </a:spcAft>
              <a:buClr>
                <a:srgbClr val="8FD600"/>
              </a:buClr>
              <a:defRPr sz="3000">
                <a:solidFill>
                  <a:schemeClr val="tx1">
                    <a:lumMod val="40000"/>
                    <a:lumOff val="60000"/>
                  </a:schemeClr>
                </a:solidFill>
              </a:defRPr>
            </a:lvl2pPr>
            <a:lvl3pPr>
              <a:lnSpc>
                <a:spcPts val="3800"/>
              </a:lnSpc>
              <a:spcBef>
                <a:spcPts val="600"/>
              </a:spcBef>
              <a:spcAft>
                <a:spcPts val="600"/>
              </a:spcAft>
              <a:buClr>
                <a:srgbClr val="FFAD9F"/>
              </a:buClr>
              <a:defRPr sz="2800">
                <a:solidFill>
                  <a:schemeClr val="tx1">
                    <a:lumMod val="40000"/>
                    <a:lumOff val="60000"/>
                  </a:schemeClr>
                </a:solidFill>
              </a:defRPr>
            </a:lvl3pPr>
            <a:lvl4pPr>
              <a:lnSpc>
                <a:spcPts val="3800"/>
              </a:lnSpc>
              <a:spcBef>
                <a:spcPts val="600"/>
              </a:spcBef>
              <a:spcAft>
                <a:spcPts val="600"/>
              </a:spcAft>
              <a:buClr>
                <a:srgbClr val="FACF82"/>
              </a:buClr>
              <a:defRPr sz="2600">
                <a:solidFill>
                  <a:schemeClr val="tx1">
                    <a:lumMod val="40000"/>
                    <a:lumOff val="60000"/>
                  </a:schemeClr>
                </a:solidFill>
              </a:defRPr>
            </a:lvl4pPr>
            <a:lvl5pPr>
              <a:lnSpc>
                <a:spcPts val="3800"/>
              </a:lnSpc>
              <a:spcBef>
                <a:spcPts val="600"/>
              </a:spcBef>
              <a:spcAft>
                <a:spcPts val="600"/>
              </a:spcAft>
              <a:defRPr sz="2400">
                <a:solidFill>
                  <a:schemeClr val="tx1">
                    <a:lumMod val="40000"/>
                    <a:lumOff val="60000"/>
                  </a:schemeClr>
                </a:solidFill>
              </a:defRPr>
            </a:lvl5pPr>
          </a:lstStyle>
          <a:p>
            <a:pPr marL="319088" marR="0" lvl="0" indent="-319088" algn="l" defTabSz="914400" rtl="0" eaLnBrk="0" fontAlgn="base" latinLnBrk="0" hangingPunct="0">
              <a:lnSpc>
                <a:spcPct val="100000"/>
              </a:lnSpc>
              <a:spcBef>
                <a:spcPct val="20000"/>
              </a:spcBef>
              <a:spcAft>
                <a:spcPct val="0"/>
              </a:spcAft>
              <a:buClr>
                <a:srgbClr val="46A6BD">
                  <a:lumMod val="40000"/>
                  <a:lumOff val="60000"/>
                </a:srgbClr>
              </a:buClr>
              <a:buSzPct val="70000"/>
              <a:buFont typeface="Wingdings 2" pitchFamily="18" charset="2"/>
              <a:buChar char=""/>
              <a:tabLst/>
              <a:defRPr/>
            </a:pPr>
            <a:r>
              <a:rPr kumimoji="0" lang="en-US" sz="3200" b="1" i="0" u="none" strike="noStrike" kern="1200" cap="none" spc="0" normalizeH="0" baseline="0" noProof="0" dirty="0" smtClean="0">
                <a:ln>
                  <a:noFill/>
                </a:ln>
                <a:solidFill>
                  <a:srgbClr val="CCFF66">
                    <a:lumMod val="20000"/>
                    <a:lumOff val="80000"/>
                  </a:srgbClr>
                </a:solidFill>
                <a:effectLst>
                  <a:outerShdw blurRad="38100" dist="38100" dir="2700000" algn="tl">
                    <a:srgbClr val="000000">
                      <a:alpha val="43137"/>
                    </a:srgbClr>
                  </a:outerShdw>
                </a:effectLst>
                <a:uLnTx/>
                <a:uFillTx/>
                <a:latin typeface="+mn-lt"/>
                <a:ea typeface="+mn-ea"/>
                <a:cs typeface="+mn-cs"/>
              </a:rPr>
              <a:t>First Level</a:t>
            </a:r>
          </a:p>
        </p:txBody>
      </p:sp>
      <p:sp>
        <p:nvSpPr>
          <p:cNvPr id="6" name="Text Placeholder 5"/>
          <p:cNvSpPr>
            <a:spLocks noGrp="1"/>
          </p:cNvSpPr>
          <p:nvPr>
            <p:ph type="body" sz="quarter" idx="11" hasCustomPrompt="1"/>
          </p:nvPr>
        </p:nvSpPr>
        <p:spPr>
          <a:xfrm>
            <a:off x="533400" y="1752600"/>
            <a:ext cx="8077200" cy="4708981"/>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lvl1pPr marL="0" indent="0" algn="l">
              <a:spcBef>
                <a:spcPts val="0"/>
              </a:spcBef>
              <a:buNone/>
              <a:defRPr lang="en-US" sz="2000" smtClean="0">
                <a:solidFill>
                  <a:srgbClr val="8CF4F2"/>
                </a:solidFill>
                <a:latin typeface="Consolas" pitchFamily="49" charset="0"/>
                <a:cs typeface="Consolas" pitchFamily="49" charset="0"/>
              </a:defRPr>
            </a:lvl1pPr>
          </a:lstStyle>
          <a:p>
            <a:pPr lvl="0"/>
            <a:r>
              <a:rPr lang="en-US" noProof="1" smtClean="0"/>
              <a:t>Enter source code here</a:t>
            </a:r>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p:txBody>
      </p:sp>
      <p:sp>
        <p:nvSpPr>
          <p:cNvPr id="7" name="Slide Number Placeholder 5"/>
          <p:cNvSpPr>
            <a:spLocks noGrp="1"/>
          </p:cNvSpPr>
          <p:nvPr>
            <p:ph type="sldNum" sz="quarter" idx="10"/>
          </p:nvPr>
        </p:nvSpPr>
        <p:spPr>
          <a:xfrm>
            <a:off x="8610600" y="6553200"/>
            <a:ext cx="457200" cy="228600"/>
          </a:xfrm>
          <a:prstGeom prst="rect">
            <a:avLst/>
          </a:prstGeom>
        </p:spPr>
        <p:txBody>
          <a:bodyPr anchor="ctr" anchorCtr="0"/>
          <a:lstStyle>
            <a:lvl1pPr algn="r">
              <a:defRPr sz="1100"/>
            </a:lvl1pPr>
          </a:lstStyle>
          <a:p>
            <a:pPr>
              <a:defRPr/>
            </a:pPr>
            <a:fld id="{58452FF4-89E3-4D1B-9927-2DBDC00E58D7}" type="slidenum">
              <a:rPr lang="en-US" smtClean="0"/>
              <a:pPr>
                <a:defRPr/>
              </a:pPr>
              <a:t>‹#›</a:t>
            </a:fld>
            <a:endParaRPr lang="en-US" dirty="0"/>
          </a:p>
        </p:txBody>
      </p:sp>
    </p:spTree>
    <p:extLst>
      <p:ext uri="{BB962C8B-B14F-4D97-AF65-F5344CB8AC3E}">
        <p14:creationId xmlns:p14="http://schemas.microsoft.com/office/powerpoint/2010/main" val="31416855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9" name="Title 8"/>
          <p:cNvSpPr>
            <a:spLocks noGrp="1"/>
          </p:cNvSpPr>
          <p:nvPr>
            <p:ph type="ctrTitle" hasCustomPrompt="1"/>
          </p:nvPr>
        </p:nvSpPr>
        <p:spPr>
          <a:xfrm>
            <a:off x="609600" y="2743201"/>
            <a:ext cx="7924800" cy="685800"/>
          </a:xfrm>
          <a:prstGeom prst="rect">
            <a:avLst/>
          </a:prstGeom>
        </p:spPr>
        <p:txBody>
          <a:bodyPr tIns="0" bIns="0" anchor="ctr" anchorCtr="0"/>
          <a:lstStyle>
            <a:lvl1pPr algn="ctr">
              <a:lnSpc>
                <a:spcPts val="5600"/>
              </a:lnSpc>
              <a:defRPr sz="5000" cap="none" baseline="0">
                <a:effectLst>
                  <a:outerShdw blurRad="30000" dist="30000" dir="2700000" algn="tl" rotWithShape="0">
                    <a:schemeClr val="bg2">
                      <a:shade val="45000"/>
                      <a:satMod val="150000"/>
                      <a:alpha val="90000"/>
                    </a:schemeClr>
                  </a:outerShdw>
                  <a:reflection blurRad="12000" stA="20000" endPos="50000" dist="12700" dir="5400000" sy="-100000" algn="bl" rotWithShape="0"/>
                </a:effectLst>
              </a:defRPr>
            </a:lvl1pPr>
          </a:lstStyle>
          <a:p>
            <a:r>
              <a:rPr lang="en-US" dirty="0" smtClean="0"/>
              <a:t>Section Title</a:t>
            </a:r>
            <a:endParaRPr lang="en-US" dirty="0"/>
          </a:p>
        </p:txBody>
      </p:sp>
      <p:sp>
        <p:nvSpPr>
          <p:cNvPr id="17" name="Subtitle 16"/>
          <p:cNvSpPr>
            <a:spLocks noGrp="1"/>
          </p:cNvSpPr>
          <p:nvPr>
            <p:ph type="subTitle" idx="1" hasCustomPrompt="1"/>
          </p:nvPr>
        </p:nvSpPr>
        <p:spPr>
          <a:xfrm>
            <a:off x="609600" y="3469480"/>
            <a:ext cx="7924800" cy="569120"/>
          </a:xfrm>
          <a:prstGeom prst="rect">
            <a:avLst/>
          </a:prstGeom>
        </p:spPr>
        <p:txBody>
          <a:bodyPr lIns="0" tIns="0" rIns="0" bIns="0" anchor="ctr" anchorCtr="0"/>
          <a:lstStyle>
            <a:lvl1pPr marL="0" indent="0" algn="ctr" rtl="0" eaLnBrk="0" fontAlgn="base" hangingPunct="0">
              <a:spcBef>
                <a:spcPct val="20000"/>
              </a:spcBef>
              <a:spcAft>
                <a:spcPct val="0"/>
              </a:spcAft>
              <a:buClr>
                <a:schemeClr val="accent5">
                  <a:lumMod val="40000"/>
                  <a:lumOff val="60000"/>
                </a:schemeClr>
              </a:buClr>
              <a:buSzPct val="70000"/>
              <a:buFont typeface="Wingdings 2" pitchFamily="18" charset="2"/>
              <a:buNone/>
              <a:defRPr lang="en-US" sz="2800" b="1" kern="1200" baseline="0" dirty="0">
                <a:solidFill>
                  <a:srgbClr val="FAF7C8"/>
                </a:solidFill>
                <a:effectLst>
                  <a:outerShdw blurRad="38100" dist="38100" dir="2700000" algn="tl">
                    <a:srgbClr val="000000">
                      <a:alpha val="43137"/>
                    </a:srgbClr>
                  </a:outerShdw>
                </a:effectLst>
                <a:latin typeface="+mn-lt"/>
                <a:ea typeface="+mn-ea"/>
                <a:cs typeface="+mn-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dirty="0" smtClean="0"/>
              <a:t>Section Subtitle</a:t>
            </a:r>
            <a:endParaRPr lang="en-US" dirty="0"/>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Questions Slide">
    <p:spTree>
      <p:nvGrpSpPr>
        <p:cNvPr id="1" name=""/>
        <p:cNvGrpSpPr/>
        <p:nvPr/>
      </p:nvGrpSpPr>
      <p:grpSpPr>
        <a:xfrm>
          <a:off x="0" y="0"/>
          <a:ext cx="0" cy="0"/>
          <a:chOff x="0" y="0"/>
          <a:chExt cx="0" cy="0"/>
        </a:xfrm>
      </p:grpSpPr>
      <p:grpSp>
        <p:nvGrpSpPr>
          <p:cNvPr id="30" name="Group 29"/>
          <p:cNvGrpSpPr/>
          <p:nvPr userDrawn="1"/>
        </p:nvGrpSpPr>
        <p:grpSpPr>
          <a:xfrm>
            <a:off x="130434" y="6373882"/>
            <a:ext cx="1816798" cy="331718"/>
            <a:chOff x="1236228" y="1523999"/>
            <a:chExt cx="4351212" cy="3261410"/>
          </a:xfrm>
          <a:noFill/>
        </p:grpSpPr>
        <p:sp>
          <p:nvSpPr>
            <p:cNvPr id="31" name="TextBox 30">
              <a:hlinkClick r:id="rId2" tooltip="Форум за програмиране и уеб дизайн - дискусии, съвети, въпроси и отговори @ Софтуерна академия на Телерик"/>
            </p:cNvPr>
            <p:cNvSpPr txBox="1"/>
            <p:nvPr userDrawn="1"/>
          </p:nvSpPr>
          <p:spPr>
            <a:xfrm flipH="1">
              <a:off x="3394420" y="1733044"/>
              <a:ext cx="1528760"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форум програмиране, форум уеб дизайн</a:t>
              </a:r>
              <a:endParaRPr lang="bg-BG" sz="200" noProof="1">
                <a:ln w="0">
                  <a:noFill/>
                </a:ln>
                <a:solidFill>
                  <a:schemeClr val="bg1"/>
                </a:solidFill>
                <a:effectLst/>
              </a:endParaRPr>
            </a:p>
          </p:txBody>
        </p:sp>
        <p:sp>
          <p:nvSpPr>
            <p:cNvPr id="32" name="TextBox 31">
              <a:hlinkClick r:id="rId3" tooltip="Курсове и уроци по програмиране, уеб дизайн, разработка на софтуер и информационни технологии - лекции, видео уроци, обучения - безплатно"/>
            </p:cNvPr>
            <p:cNvSpPr txBox="1"/>
            <p:nvPr userDrawn="1"/>
          </p:nvSpPr>
          <p:spPr>
            <a:xfrm flipH="1">
              <a:off x="1350512" y="1528531"/>
              <a:ext cx="2008656" cy="1149887"/>
            </a:xfrm>
            <a:prstGeom prst="rect">
              <a:avLst/>
            </a:prstGeom>
            <a:grpFill/>
          </p:spPr>
          <p:txBody>
            <a:bodyPr wrap="none" rtlCol="0">
              <a:spAutoFit/>
            </a:bodyPr>
            <a:lstStyle/>
            <a:p>
              <a:pPr>
                <a:lnSpc>
                  <a:spcPct val="80000"/>
                </a:lnSpc>
              </a:pPr>
              <a:r>
                <a:rPr lang="bg-BG" sz="200" kern="1200" noProof="1" smtClean="0">
                  <a:ln w="0">
                    <a:noFill/>
                  </a:ln>
                  <a:solidFill>
                    <a:schemeClr val="bg1"/>
                  </a:solidFill>
                  <a:effectLst/>
                  <a:latin typeface="Corbel" pitchFamily="34" charset="0"/>
                  <a:ea typeface="+mn-ea"/>
                  <a:cs typeface="+mn-cs"/>
                </a:rPr>
                <a:t>курсове и уроци по програмиране, уеб дизайн – безплатно</a:t>
              </a:r>
              <a:endParaRPr lang="bg-BG" sz="200" kern="1200" noProof="1">
                <a:ln w="0">
                  <a:noFill/>
                </a:ln>
                <a:solidFill>
                  <a:schemeClr val="bg1"/>
                </a:solidFill>
                <a:effectLst/>
                <a:latin typeface="Corbel" pitchFamily="34" charset="0"/>
                <a:ea typeface="+mn-ea"/>
                <a:cs typeface="+mn-cs"/>
              </a:endParaRPr>
            </a:p>
          </p:txBody>
        </p:sp>
        <p:sp>
          <p:nvSpPr>
            <p:cNvPr id="33" name="TextBox 32">
              <a:hlinkClick r:id="rId4" tooltip="Програмиране за деца - безплатно в Телерик кидс академия"/>
            </p:cNvPr>
            <p:cNvSpPr txBox="1"/>
            <p:nvPr userDrawn="1"/>
          </p:nvSpPr>
          <p:spPr>
            <a:xfrm flipH="1">
              <a:off x="1538277" y="2175145"/>
              <a:ext cx="1816697" cy="1210412"/>
            </a:xfrm>
            <a:prstGeom prst="rect">
              <a:avLst/>
            </a:prstGeom>
            <a:grpFill/>
          </p:spPr>
          <p:txBody>
            <a:bodyPr wrap="none" rtlCol="0">
              <a:spAutoFit/>
            </a:bodyPr>
            <a:lstStyle/>
            <a:p>
              <a:r>
                <a:rPr lang="bg-BG" sz="200" kern="1200" noProof="1" smtClean="0">
                  <a:ln w="0">
                    <a:noFill/>
                  </a:ln>
                  <a:solidFill>
                    <a:schemeClr val="bg1"/>
                  </a:solidFill>
                  <a:effectLst/>
                  <a:latin typeface="Corbel" pitchFamily="34" charset="0"/>
                  <a:ea typeface="+mn-ea"/>
                  <a:cs typeface="+mn-cs"/>
                </a:rPr>
                <a:t>програмиране за деца – безплатни курсове и уроци</a:t>
              </a:r>
              <a:endParaRPr lang="bg-BG" sz="200" kern="1200" noProof="1">
                <a:ln w="0">
                  <a:noFill/>
                </a:ln>
                <a:solidFill>
                  <a:schemeClr val="bg1"/>
                </a:solidFill>
                <a:effectLst/>
                <a:latin typeface="Corbel" pitchFamily="34" charset="0"/>
                <a:ea typeface="+mn-ea"/>
                <a:cs typeface="+mn-cs"/>
              </a:endParaRPr>
            </a:p>
          </p:txBody>
        </p:sp>
        <p:sp>
          <p:nvSpPr>
            <p:cNvPr id="34" name="TextBox 33">
              <a:hlinkClick r:id="rId5" tooltip="Безплатен SEO курс - оптимизация за търсачки, уроци по SEO"/>
            </p:cNvPr>
            <p:cNvSpPr txBox="1"/>
            <p:nvPr userDrawn="1"/>
          </p:nvSpPr>
          <p:spPr>
            <a:xfrm flipH="1">
              <a:off x="1660733" y="2421354"/>
              <a:ext cx="1697683" cy="1210412"/>
            </a:xfrm>
            <a:prstGeom prst="rect">
              <a:avLst/>
            </a:prstGeom>
            <a:grpFill/>
          </p:spPr>
          <p:txBody>
            <a:bodyPr wrap="none" rtlCol="0">
              <a:spAutoFit/>
            </a:bodyPr>
            <a:lstStyle>
              <a:defPPr>
                <a:defRPr lang="en-US"/>
              </a:defPPr>
              <a:lvl1pPr lvl="0">
                <a:defRPr sz="1200"/>
              </a:lvl1pPr>
            </a:lstStyle>
            <a:p>
              <a:pPr lvl="0" algn="l"/>
              <a:r>
                <a:rPr lang="bg-BG" sz="200" noProof="1" smtClean="0">
                  <a:ln w="0">
                    <a:noFill/>
                  </a:ln>
                  <a:solidFill>
                    <a:schemeClr val="bg1"/>
                  </a:solidFill>
                  <a:effectLst/>
                </a:rPr>
                <a:t>безплатен SEO курс - оптимизация за търсачки</a:t>
              </a:r>
              <a:endParaRPr lang="bg-BG" sz="200" noProof="1">
                <a:ln w="0">
                  <a:noFill/>
                </a:ln>
                <a:solidFill>
                  <a:schemeClr val="bg1"/>
                </a:solidFill>
                <a:effectLst/>
              </a:endParaRPr>
            </a:p>
          </p:txBody>
        </p:sp>
        <p:sp>
          <p:nvSpPr>
            <p:cNvPr id="35" name="TextBox 34">
              <a:hlinkClick r:id="rId6" tooltip="Безплатен курс &quot;Уеб дизайн с HTML, CSS и JavaScript&quot; - уроци по правене на уеб сайтове, HTML, CSS, Photoshop, JavaScript и CMS системи"/>
            </p:cNvPr>
            <p:cNvSpPr txBox="1"/>
            <p:nvPr userDrawn="1"/>
          </p:nvSpPr>
          <p:spPr>
            <a:xfrm flipH="1">
              <a:off x="1448482" y="2878556"/>
              <a:ext cx="1908837"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уроци по уеб дизайн, HTML, CSS, JavaScript, Photoshop</a:t>
              </a:r>
              <a:endParaRPr lang="bg-BG" sz="200" noProof="1">
                <a:ln w="0">
                  <a:noFill/>
                </a:ln>
                <a:solidFill>
                  <a:schemeClr val="bg1"/>
                </a:solidFill>
                <a:effectLst/>
              </a:endParaRPr>
            </a:p>
          </p:txBody>
        </p:sp>
        <p:sp>
          <p:nvSpPr>
            <p:cNvPr id="36" name="TextBox 35">
              <a:hlinkClick r:id="rId7" tooltip="Училищна софтуерна академия - безплатни уроци по програмиране и уеб дизайн"/>
            </p:cNvPr>
            <p:cNvSpPr txBox="1"/>
            <p:nvPr userDrawn="1"/>
          </p:nvSpPr>
          <p:spPr>
            <a:xfrm flipH="1">
              <a:off x="1636239" y="1946534"/>
              <a:ext cx="1747592" cy="1210412"/>
            </a:xfrm>
            <a:prstGeom prst="rect">
              <a:avLst/>
            </a:prstGeom>
            <a:grpFill/>
          </p:spPr>
          <p:txBody>
            <a:bodyPr wrap="none" rtlCol="0">
              <a:spAutoFit/>
            </a:bodyPr>
            <a:lstStyle/>
            <a:p>
              <a:pPr algn="l"/>
              <a:r>
                <a:rPr lang="bg-BG" sz="200" kern="1200" noProof="1" smtClean="0">
                  <a:ln w="0">
                    <a:noFill/>
                  </a:ln>
                  <a:solidFill>
                    <a:schemeClr val="bg1"/>
                  </a:solidFill>
                  <a:effectLst/>
                  <a:latin typeface="Corbel" pitchFamily="34" charset="0"/>
                  <a:ea typeface="+mn-ea"/>
                  <a:cs typeface="+mn-cs"/>
                </a:rPr>
                <a:t>уроци по програмиране и уеб дизайн за ученици</a:t>
              </a:r>
              <a:endParaRPr lang="bg-BG" sz="200" kern="1200" noProof="1">
                <a:ln w="0">
                  <a:noFill/>
                </a:ln>
                <a:solidFill>
                  <a:schemeClr val="bg1"/>
                </a:solidFill>
                <a:effectLst/>
                <a:latin typeface="Corbel" pitchFamily="34" charset="0"/>
                <a:ea typeface="+mn-ea"/>
                <a:cs typeface="+mn-cs"/>
              </a:endParaRPr>
            </a:p>
          </p:txBody>
        </p:sp>
        <p:sp>
          <p:nvSpPr>
            <p:cNvPr id="37" name="TextBox 36">
              <a:hlinkClick r:id="rId8" tooltip="Безплатен курс &quot;Програмиране с ASP.NET MVC&quot; - уеб технологии, бази данни, C#, .NET, ASP.NET MVC"/>
            </p:cNvPr>
            <p:cNvSpPr txBox="1"/>
            <p:nvPr userDrawn="1"/>
          </p:nvSpPr>
          <p:spPr>
            <a:xfrm flipH="1">
              <a:off x="3402824" y="2230065"/>
              <a:ext cx="1939551"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ASP.NET MVC курс – HTML, SQL, C#, .NET, ASP.NET MVC</a:t>
              </a:r>
              <a:endParaRPr lang="bg-BG" sz="200" noProof="1">
                <a:ln w="0">
                  <a:noFill/>
                </a:ln>
                <a:solidFill>
                  <a:schemeClr val="bg1"/>
                </a:solidFill>
                <a:effectLst/>
              </a:endParaRPr>
            </a:p>
          </p:txBody>
        </p:sp>
        <p:sp>
          <p:nvSpPr>
            <p:cNvPr id="38" name="TextBox 37">
              <a:hlinkClick r:id="rId9" tooltip="Безплатен курс &quot;Разработка на софтуер в Cloud среда&quot; - AppEngine, AWS, Azure"/>
            </p:cNvPr>
            <p:cNvSpPr txBox="1"/>
            <p:nvPr userDrawn="1"/>
          </p:nvSpPr>
          <p:spPr>
            <a:xfrm flipH="1">
              <a:off x="1440310" y="3574997"/>
              <a:ext cx="1881966" cy="1210412"/>
            </a:xfrm>
            <a:prstGeom prst="rect">
              <a:avLst/>
            </a:prstGeom>
            <a:grpFill/>
          </p:spPr>
          <p:txBody>
            <a:bodyPr wrap="none" rtlCol="0">
              <a:spAutoFit/>
            </a:bodyPr>
            <a:lstStyle/>
            <a:p>
              <a:r>
                <a:rPr lang="bg-BG" sz="200" kern="1200" noProof="1" smtClean="0">
                  <a:ln w="0">
                    <a:noFill/>
                  </a:ln>
                  <a:solidFill>
                    <a:schemeClr val="bg1"/>
                  </a:solidFill>
                  <a:effectLst/>
                  <a:latin typeface="Corbel" pitchFamily="34" charset="0"/>
                  <a:ea typeface="+mn-ea"/>
                  <a:cs typeface="+mn-cs"/>
                </a:rPr>
                <a:t>безплатен курс "Разработка на софтуер в cloud среда"</a:t>
              </a:r>
              <a:endParaRPr lang="bg-BG" sz="200" kern="1200" noProof="1">
                <a:ln w="0">
                  <a:noFill/>
                </a:ln>
                <a:solidFill>
                  <a:schemeClr val="bg1"/>
                </a:solidFill>
                <a:effectLst/>
                <a:latin typeface="Corbel" pitchFamily="34" charset="0"/>
                <a:ea typeface="+mn-ea"/>
                <a:cs typeface="+mn-cs"/>
              </a:endParaRPr>
            </a:p>
          </p:txBody>
        </p:sp>
        <p:sp>
          <p:nvSpPr>
            <p:cNvPr id="39" name="TextBox 38">
              <a:hlinkClick r:id="rId10" tooltip="BG Coder - онлайн състезателна система - тренировки за състезания по програмиране - online judge"/>
            </p:cNvPr>
            <p:cNvSpPr txBox="1"/>
            <p:nvPr userDrawn="1"/>
          </p:nvSpPr>
          <p:spPr>
            <a:xfrm flipH="1">
              <a:off x="3389110" y="1523999"/>
              <a:ext cx="1874287"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BG Coder - онлайн състезателна система - online judge</a:t>
              </a:r>
              <a:endParaRPr lang="bg-BG" sz="200" noProof="1">
                <a:ln w="0">
                  <a:noFill/>
                </a:ln>
                <a:solidFill>
                  <a:schemeClr val="bg1"/>
                </a:solidFill>
                <a:effectLst/>
              </a:endParaRPr>
            </a:p>
          </p:txBody>
        </p:sp>
        <p:sp>
          <p:nvSpPr>
            <p:cNvPr id="40" name="TextBox 39">
              <a:hlinkClick r:id="rId11" tooltip="Светлин Наков - курсове и уроци по програмиране, уеб дизайн, книги, обучения - безплатно"/>
            </p:cNvPr>
            <p:cNvSpPr txBox="1"/>
            <p:nvPr userDrawn="1"/>
          </p:nvSpPr>
          <p:spPr>
            <a:xfrm flipH="1">
              <a:off x="1236228" y="2649965"/>
              <a:ext cx="2123831"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курсове и уроци по програмиране, книги – безплатно от Наков</a:t>
              </a:r>
              <a:endParaRPr lang="bg-BG" sz="200" noProof="1">
                <a:ln w="0">
                  <a:noFill/>
                </a:ln>
                <a:solidFill>
                  <a:schemeClr val="bg1"/>
                </a:solidFill>
                <a:effectLst/>
              </a:endParaRPr>
            </a:p>
          </p:txBody>
        </p:sp>
        <p:sp>
          <p:nvSpPr>
            <p:cNvPr id="41" name="TextBox 40">
              <a:hlinkClick r:id="rId12" tooltip="Безплатен курс &quot;Качествен програмен код&quot;"/>
            </p:cNvPr>
            <p:cNvSpPr txBox="1"/>
            <p:nvPr userDrawn="1"/>
          </p:nvSpPr>
          <p:spPr>
            <a:xfrm flipH="1">
              <a:off x="1766855" y="3335748"/>
              <a:ext cx="1594026" cy="1210412"/>
            </a:xfrm>
            <a:prstGeom prst="rect">
              <a:avLst/>
            </a:prstGeom>
            <a:grpFill/>
          </p:spPr>
          <p:txBody>
            <a:bodyPr wrap="none" rtlCol="0">
              <a:spAutoFit/>
            </a:bodyPr>
            <a:lstStyle/>
            <a:p>
              <a:r>
                <a:rPr lang="bg-BG" sz="200" kern="1200" noProof="1" smtClean="0">
                  <a:ln w="0">
                    <a:noFill/>
                  </a:ln>
                  <a:solidFill>
                    <a:schemeClr val="bg1"/>
                  </a:solidFill>
                  <a:effectLst/>
                  <a:latin typeface="Corbel" pitchFamily="34" charset="0"/>
                  <a:ea typeface="+mn-ea"/>
                  <a:cs typeface="+mn-cs"/>
                </a:rPr>
                <a:t>безплатен курс "Качествен програмен код"</a:t>
              </a:r>
              <a:endParaRPr lang="bg-BG" sz="200" kern="1200" noProof="1">
                <a:ln w="0">
                  <a:noFill/>
                </a:ln>
                <a:solidFill>
                  <a:schemeClr val="bg1"/>
                </a:solidFill>
                <a:effectLst/>
                <a:latin typeface="Corbel" pitchFamily="34" charset="0"/>
                <a:ea typeface="+mn-ea"/>
                <a:cs typeface="+mn-cs"/>
              </a:endParaRPr>
            </a:p>
          </p:txBody>
        </p:sp>
        <p:sp>
          <p:nvSpPr>
            <p:cNvPr id="42" name="TextBox 41">
              <a:hlinkClick r:id="rId13" tooltip="Алго академия - Академия по алгоритмично програмиране - безплатни уроци по алгоритми и структури от данни, състезателно програмиране и състезания"/>
            </p:cNvPr>
            <p:cNvSpPr txBox="1"/>
            <p:nvPr userDrawn="1"/>
          </p:nvSpPr>
          <p:spPr>
            <a:xfrm flipH="1">
              <a:off x="3407676" y="2461282"/>
              <a:ext cx="1977943"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алго академия – състезателно програмиране, състезания</a:t>
              </a:r>
              <a:endParaRPr lang="bg-BG" sz="200" noProof="1">
                <a:ln w="0">
                  <a:noFill/>
                </a:ln>
                <a:solidFill>
                  <a:schemeClr val="bg1"/>
                </a:solidFill>
                <a:effectLst/>
              </a:endParaRPr>
            </a:p>
          </p:txBody>
        </p:sp>
        <p:sp>
          <p:nvSpPr>
            <p:cNvPr id="43" name="TextBox 42">
              <a:hlinkClick r:id="rId14" tooltip="Безплатен ASP.NET курс - уеб програмиране, бази данни, C#, .NET, ASP.NET"/>
            </p:cNvPr>
            <p:cNvSpPr txBox="1"/>
            <p:nvPr userDrawn="1"/>
          </p:nvSpPr>
          <p:spPr>
            <a:xfrm flipH="1">
              <a:off x="3406019" y="1985429"/>
              <a:ext cx="2181421"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ASP.NET курс - уеб програмиране, бази данни, C#, .NET, ASP.NET</a:t>
              </a:r>
              <a:endParaRPr lang="bg-BG" sz="200" noProof="1">
                <a:ln w="0">
                  <a:noFill/>
                </a:ln>
                <a:solidFill>
                  <a:schemeClr val="bg1"/>
                </a:solidFill>
                <a:effectLst/>
              </a:endParaRPr>
            </a:p>
          </p:txBody>
        </p:sp>
        <p:sp>
          <p:nvSpPr>
            <p:cNvPr id="44" name="TextBox 43">
              <a:hlinkClick r:id="rId15" tooltip="Софтуерна академия на Телерик - безплатни курсове и уроци по програмиране"/>
            </p:cNvPr>
            <p:cNvSpPr txBox="1"/>
            <p:nvPr userDrawn="1"/>
          </p:nvSpPr>
          <p:spPr>
            <a:xfrm flipH="1">
              <a:off x="1504800" y="1717933"/>
              <a:ext cx="1901159" cy="1210412"/>
            </a:xfrm>
            <a:prstGeom prst="rect">
              <a:avLst/>
            </a:prstGeom>
            <a:grpFill/>
          </p:spPr>
          <p:txBody>
            <a:bodyPr wrap="none" rtlCol="0">
              <a:spAutoFit/>
            </a:bodyPr>
            <a:lstStyle>
              <a:defPPr>
                <a:defRPr lang="en-US"/>
              </a:defPPr>
              <a:lvl1pPr>
                <a:defRPr sz="1200"/>
              </a:lvl1pPr>
            </a:lstStyle>
            <a:p>
              <a:pPr lvl="0" algn="l"/>
              <a:r>
                <a:rPr lang="bg-BG" sz="200" noProof="1" smtClean="0">
                  <a:ln w="0">
                    <a:noFill/>
                  </a:ln>
                  <a:solidFill>
                    <a:schemeClr val="bg1"/>
                  </a:solidFill>
                  <a:effectLst/>
                </a:rPr>
                <a:t>курсове и уроци по </a:t>
              </a:r>
              <a:r>
                <a:rPr lang="bg-BG" sz="200" kern="1200" noProof="1" smtClean="0">
                  <a:ln w="0">
                    <a:noFill/>
                  </a:ln>
                  <a:solidFill>
                    <a:schemeClr val="bg1"/>
                  </a:solidFill>
                  <a:effectLst/>
                  <a:latin typeface="Corbel" pitchFamily="34" charset="0"/>
                  <a:ea typeface="+mn-ea"/>
                  <a:cs typeface="+mn-cs"/>
                </a:rPr>
                <a:t>програмиране – Телерик академия</a:t>
              </a:r>
              <a:endParaRPr lang="bg-BG" sz="200" kern="1200" noProof="1">
                <a:ln w="0">
                  <a:noFill/>
                </a:ln>
                <a:solidFill>
                  <a:schemeClr val="bg1"/>
                </a:solidFill>
                <a:effectLst/>
                <a:latin typeface="Corbel" pitchFamily="34" charset="0"/>
                <a:ea typeface="+mn-ea"/>
                <a:cs typeface="+mn-cs"/>
              </a:endParaRPr>
            </a:p>
          </p:txBody>
        </p:sp>
        <p:sp>
          <p:nvSpPr>
            <p:cNvPr id="45" name="TextBox 44">
              <a:hlinkClick r:id="rId16" tooltip="Безплатен курс &quot;Разработка на мобилни приложения&quot; - iPhone, Android, Windows Phone, PhoneGap, HTML5, jQuery, AJAX"/>
            </p:cNvPr>
            <p:cNvSpPr txBox="1"/>
            <p:nvPr userDrawn="1"/>
          </p:nvSpPr>
          <p:spPr>
            <a:xfrm flipH="1">
              <a:off x="3404043" y="2718405"/>
              <a:ext cx="2058568"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курс мобилни приложения с iPhone, Android, WP7, PhoneGap</a:t>
              </a:r>
              <a:endParaRPr lang="bg-BG" sz="200" noProof="1">
                <a:ln w="0">
                  <a:noFill/>
                </a:ln>
                <a:solidFill>
                  <a:schemeClr val="bg1"/>
                </a:solidFill>
                <a:effectLst/>
              </a:endParaRPr>
            </a:p>
          </p:txBody>
        </p:sp>
        <p:sp>
          <p:nvSpPr>
            <p:cNvPr id="46" name="TextBox 45">
              <a:hlinkClick r:id="rId17" tooltip="Free C# Programming Book by Svetlin Nakov - безплатна C# книга от Светлин Наков, книга C#, книга Java, безплатна книга"/>
            </p:cNvPr>
            <p:cNvSpPr txBox="1"/>
            <p:nvPr userDrawn="1"/>
          </p:nvSpPr>
          <p:spPr>
            <a:xfrm flipH="1">
              <a:off x="1440317" y="3117785"/>
              <a:ext cx="1901159" cy="1210412"/>
            </a:xfrm>
            <a:prstGeom prst="rect">
              <a:avLst/>
            </a:prstGeom>
            <a:grpFill/>
          </p:spPr>
          <p:txBody>
            <a:bodyPr wrap="none" rtlCol="0">
              <a:spAutoFit/>
            </a:bodyPr>
            <a:lstStyle/>
            <a:p>
              <a:r>
                <a:rPr lang="bg-BG" sz="200" kern="1200" noProof="1" smtClean="0">
                  <a:ln w="0">
                    <a:noFill/>
                  </a:ln>
                  <a:solidFill>
                    <a:schemeClr val="bg1"/>
                  </a:solidFill>
                  <a:effectLst/>
                  <a:latin typeface="Corbel" pitchFamily="34" charset="0"/>
                  <a:ea typeface="+mn-ea"/>
                  <a:cs typeface="+mn-cs"/>
                </a:rPr>
                <a:t>free C# book, безплатна книга C#, книга Java, книга C#</a:t>
              </a:r>
              <a:endParaRPr lang="bg-BG" sz="200" kern="1200" noProof="1">
                <a:ln w="0">
                  <a:noFill/>
                </a:ln>
                <a:solidFill>
                  <a:schemeClr val="bg1"/>
                </a:solidFill>
                <a:effectLst/>
                <a:latin typeface="Corbel" pitchFamily="34" charset="0"/>
                <a:ea typeface="+mn-ea"/>
                <a:cs typeface="+mn-cs"/>
              </a:endParaRPr>
            </a:p>
          </p:txBody>
        </p:sp>
        <p:sp>
          <p:nvSpPr>
            <p:cNvPr id="47" name="TextBox 46">
              <a:hlinkClick r:id="rId18" tooltip="Дончо Минков - сайт за програмиране"/>
            </p:cNvPr>
            <p:cNvSpPr txBox="1"/>
            <p:nvPr userDrawn="1"/>
          </p:nvSpPr>
          <p:spPr>
            <a:xfrm flipH="1">
              <a:off x="3401370" y="2963513"/>
              <a:ext cx="1475012" cy="1210412"/>
            </a:xfrm>
            <a:prstGeom prst="rect">
              <a:avLst/>
            </a:prstGeom>
            <a:grpFill/>
          </p:spPr>
          <p:txBody>
            <a:bodyPr wrap="none" rtlCol="0">
              <a:spAutoFit/>
            </a:bodyPr>
            <a:lstStyle>
              <a:defPPr>
                <a:defRPr lang="en-US"/>
              </a:defPPr>
              <a:lvl1pPr>
                <a:defRPr sz="1600">
                  <a:ln w="0">
                    <a:solidFill>
                      <a:schemeClr val="tx1"/>
                    </a:solidFill>
                  </a:ln>
                  <a:effectLst/>
                </a:defRPr>
              </a:lvl1pPr>
            </a:lstStyle>
            <a:p>
              <a:pPr lvl="0"/>
              <a:r>
                <a:rPr lang="bg-BG" sz="200" noProof="1" smtClean="0">
                  <a:ln w="0">
                    <a:noFill/>
                  </a:ln>
                  <a:solidFill>
                    <a:schemeClr val="bg1"/>
                  </a:solidFill>
                </a:rPr>
                <a:t>Дончо Минков - сайт за програмиране</a:t>
              </a:r>
              <a:endParaRPr lang="bg-BG" sz="200" noProof="1">
                <a:ln w="0">
                  <a:noFill/>
                </a:ln>
                <a:solidFill>
                  <a:schemeClr val="bg1"/>
                </a:solidFill>
              </a:endParaRPr>
            </a:p>
          </p:txBody>
        </p:sp>
        <p:sp>
          <p:nvSpPr>
            <p:cNvPr id="48" name="TextBox 47">
              <a:hlinkClick r:id="rId19" tooltip="Николай Костов - блог за програмиране"/>
            </p:cNvPr>
            <p:cNvSpPr txBox="1"/>
            <p:nvPr userDrawn="1"/>
          </p:nvSpPr>
          <p:spPr>
            <a:xfrm flipH="1">
              <a:off x="3401423" y="3217864"/>
              <a:ext cx="1513403" cy="1210412"/>
            </a:xfrm>
            <a:prstGeom prst="rect">
              <a:avLst/>
            </a:prstGeom>
            <a:grpFill/>
          </p:spPr>
          <p:txBody>
            <a:bodyPr wrap="none" rtlCol="0">
              <a:spAutoFit/>
            </a:bodyPr>
            <a:lstStyle/>
            <a:p>
              <a:pPr algn="l"/>
              <a:r>
                <a:rPr lang="bg-BG" sz="200" kern="1200" noProof="1" smtClean="0">
                  <a:ln w="0">
                    <a:noFill/>
                  </a:ln>
                  <a:solidFill>
                    <a:schemeClr val="bg1"/>
                  </a:solidFill>
                  <a:effectLst/>
                  <a:latin typeface="Corbel" pitchFamily="34" charset="0"/>
                  <a:ea typeface="+mn-ea"/>
                  <a:cs typeface="+mn-cs"/>
                </a:rPr>
                <a:t>Николай Костов - блог за програмиране</a:t>
              </a:r>
              <a:endParaRPr lang="bg-BG" sz="200" kern="1200" noProof="1">
                <a:ln w="0">
                  <a:noFill/>
                </a:ln>
                <a:solidFill>
                  <a:schemeClr val="bg1"/>
                </a:solidFill>
                <a:effectLst/>
                <a:latin typeface="Corbel" pitchFamily="34" charset="0"/>
                <a:ea typeface="+mn-ea"/>
                <a:cs typeface="+mn-cs"/>
              </a:endParaRPr>
            </a:p>
          </p:txBody>
        </p:sp>
        <p:sp>
          <p:nvSpPr>
            <p:cNvPr id="49" name="TextBox 48">
              <a:hlinkClick r:id="rId20" tooltip="безплатен C# курс в софтуерната академия на Наков"/>
            </p:cNvPr>
            <p:cNvSpPr txBox="1"/>
            <p:nvPr userDrawn="1"/>
          </p:nvSpPr>
          <p:spPr>
            <a:xfrm flipH="1">
              <a:off x="3398079" y="3548402"/>
              <a:ext cx="1359837" cy="1210412"/>
            </a:xfrm>
            <a:prstGeom prst="rect">
              <a:avLst/>
            </a:prstGeom>
            <a:grpFill/>
          </p:spPr>
          <p:txBody>
            <a:bodyPr wrap="none" rtlCol="0">
              <a:spAutoFit/>
            </a:bodyPr>
            <a:lstStyle>
              <a:defPPr>
                <a:defRPr lang="en-US"/>
              </a:defPPr>
              <a:lvl1pPr>
                <a:defRPr sz="1600">
                  <a:ln w="0">
                    <a:solidFill>
                      <a:schemeClr val="tx1"/>
                    </a:solidFill>
                  </a:ln>
                  <a:effectLst/>
                </a:defRPr>
              </a:lvl1pPr>
            </a:lstStyle>
            <a:p>
              <a:pPr lvl="0"/>
              <a:r>
                <a:rPr lang="bg-BG" sz="200" noProof="1" smtClean="0">
                  <a:ln w="0">
                    <a:noFill/>
                  </a:ln>
                  <a:solidFill>
                    <a:schemeClr val="bg1"/>
                  </a:solidFill>
                </a:rPr>
                <a:t>C# курс, програмиране, безплатно</a:t>
              </a:r>
              <a:endParaRPr lang="bg-BG" sz="200" noProof="1">
                <a:ln w="0">
                  <a:noFill/>
                </a:ln>
                <a:solidFill>
                  <a:schemeClr val="bg1"/>
                </a:solidFill>
              </a:endParaRPr>
            </a:p>
          </p:txBody>
        </p:sp>
      </p:grpSp>
      <p:sp>
        <p:nvSpPr>
          <p:cNvPr id="7" name="Title 1"/>
          <p:cNvSpPr>
            <a:spLocks noGrp="1"/>
          </p:cNvSpPr>
          <p:nvPr>
            <p:ph type="title" hasCustomPrompt="1"/>
          </p:nvPr>
        </p:nvSpPr>
        <p:spPr>
          <a:xfrm>
            <a:off x="1828800" y="152400"/>
            <a:ext cx="7086600" cy="838200"/>
          </a:xfrm>
          <a:prstGeom prst="rect">
            <a:avLst/>
          </a:prstGeom>
        </p:spPr>
        <p:txBody>
          <a:bodyPr anchor="ctr" anchorCtr="0">
            <a:noAutofit/>
          </a:bodyPr>
          <a:lstStyle>
            <a:lvl1pPr algn="r" rtl="0" eaLnBrk="0" fontAlgn="base" hangingPunct="0">
              <a:lnSpc>
                <a:spcPts val="4000"/>
              </a:lnSpc>
              <a:spcBef>
                <a:spcPct val="0"/>
              </a:spcBef>
              <a:spcAft>
                <a:spcPct val="0"/>
              </a:spcAft>
              <a:defRPr lang="en-US" sz="4000" b="1" kern="1200" baseline="0" dirty="0">
                <a:ln w="500">
                  <a:noFill/>
                </a:ln>
                <a:solidFill>
                  <a:schemeClr val="tx2"/>
                </a:solidFill>
                <a:effectLst>
                  <a:outerShdw blurRad="38100" dist="38100" dir="2700000" algn="tl">
                    <a:srgbClr val="000000">
                      <a:alpha val="43137"/>
                    </a:srgbClr>
                  </a:outerShdw>
                  <a:reflection blurRad="12700" stA="20000" endPos="50000" dist="12700" dir="5400000" sy="-100000" algn="bl" rotWithShape="0"/>
                </a:effectLst>
                <a:latin typeface="+mj-lt"/>
                <a:ea typeface="+mj-ea"/>
                <a:cs typeface="+mj-cs"/>
              </a:defRPr>
            </a:lvl1pPr>
          </a:lstStyle>
          <a:p>
            <a:r>
              <a:rPr lang="en-US" dirty="0" smtClean="0"/>
              <a:t>Presentation Title</a:t>
            </a:r>
            <a:endParaRPr lang="en-US" dirty="0"/>
          </a:p>
        </p:txBody>
      </p:sp>
      <p:sp>
        <p:nvSpPr>
          <p:cNvPr id="9" name="TextBox 8">
            <a:hlinkClick r:id="rId2" tooltip="Форум за програмиране и уеб дизайн - дискусии, съвети, въпроси и отговори @ Софтуерна академия на Телерик"/>
          </p:cNvPr>
          <p:cNvSpPr txBox="1"/>
          <p:nvPr userDrawn="1"/>
        </p:nvSpPr>
        <p:spPr>
          <a:xfrm rot="12041701" flipH="1">
            <a:off x="7471619" y="3840481"/>
            <a:ext cx="890352" cy="1569660"/>
          </a:xfrm>
          <a:prstGeom prst="rect">
            <a:avLst/>
          </a:prstGeom>
          <a:noFill/>
        </p:spPr>
        <p:txBody>
          <a:bodyPr wrap="square" rtlCol="0">
            <a:spAutoFit/>
            <a:scene3d>
              <a:camera prst="orthographicFront"/>
              <a:lightRig rig="threePt" dir="t"/>
            </a:scene3d>
            <a:sp3d extrusionH="57150">
              <a:bevelT w="38100" h="38100"/>
            </a:sp3d>
          </a:bodyPr>
          <a:lstStyle/>
          <a:p>
            <a:r>
              <a:rPr lang="en-US" sz="9600" b="1" dirty="0" smtClean="0">
                <a:solidFill>
                  <a:schemeClr val="tx1">
                    <a:lumMod val="75000"/>
                  </a:schemeClr>
                </a:solidFill>
                <a:effectLst>
                  <a:reflection blurRad="6350" stA="55000" endA="300" endPos="45500" dir="5400000" sy="-100000" algn="bl" rotWithShape="0"/>
                </a:effectLst>
              </a:rPr>
              <a:t>?</a:t>
            </a:r>
            <a:endParaRPr lang="en-US" sz="9600" b="1" dirty="0">
              <a:solidFill>
                <a:schemeClr val="tx1">
                  <a:lumMod val="75000"/>
                </a:schemeClr>
              </a:solidFill>
              <a:effectLst>
                <a:reflection blurRad="6350" stA="55000" endA="300" endPos="45500" dir="5400000" sy="-100000" algn="bl" rotWithShape="0"/>
              </a:effectLst>
            </a:endParaRPr>
          </a:p>
        </p:txBody>
      </p:sp>
      <p:sp>
        <p:nvSpPr>
          <p:cNvPr id="11" name="TextBox 10">
            <a:hlinkClick r:id="rId4" tooltip="Програмиране за деца - безплатно в Телерик кидс академия"/>
          </p:cNvPr>
          <p:cNvSpPr txBox="1"/>
          <p:nvPr userDrawn="1"/>
        </p:nvSpPr>
        <p:spPr>
          <a:xfrm rot="9535351" flipH="1">
            <a:off x="923386" y="1861198"/>
            <a:ext cx="673363" cy="1446550"/>
          </a:xfrm>
          <a:prstGeom prst="rect">
            <a:avLst/>
          </a:prstGeom>
          <a:noFill/>
        </p:spPr>
        <p:txBody>
          <a:bodyPr wrap="square" rtlCol="0">
            <a:spAutoFit/>
            <a:scene3d>
              <a:camera prst="isometricOffAxis1Right"/>
              <a:lightRig rig="threePt" dir="t"/>
            </a:scene3d>
            <a:sp3d extrusionH="57150">
              <a:bevelT w="38100" h="38100"/>
            </a:sp3d>
          </a:bodyPr>
          <a:lstStyle/>
          <a:p>
            <a:r>
              <a:rPr lang="en-US" sz="8800" dirty="0" smtClean="0">
                <a:solidFill>
                  <a:schemeClr val="accent5">
                    <a:lumMod val="60000"/>
                    <a:lumOff val="40000"/>
                  </a:schemeClr>
                </a:solidFill>
                <a:effectLst>
                  <a:reflection blurRad="6350" stA="55000" endA="300" endPos="45500" dir="5400000" sy="-100000" algn="bl" rotWithShape="0"/>
                </a:effectLst>
              </a:rPr>
              <a:t>?</a:t>
            </a:r>
            <a:endParaRPr lang="en-US" sz="8800" dirty="0">
              <a:solidFill>
                <a:schemeClr val="accent5">
                  <a:lumMod val="60000"/>
                  <a:lumOff val="40000"/>
                </a:schemeClr>
              </a:solidFill>
              <a:effectLst>
                <a:reflection blurRad="6350" stA="55000" endA="300" endPos="45500" dir="5400000" sy="-100000" algn="bl" rotWithShape="0"/>
              </a:effectLst>
            </a:endParaRPr>
          </a:p>
        </p:txBody>
      </p:sp>
      <p:sp>
        <p:nvSpPr>
          <p:cNvPr id="12" name="TextBox 11">
            <a:hlinkClick r:id="rId5" tooltip="Безплатен SEO курс - оптимизация за търсачки, уроци по SEO"/>
          </p:cNvPr>
          <p:cNvSpPr txBox="1"/>
          <p:nvPr userDrawn="1"/>
        </p:nvSpPr>
        <p:spPr>
          <a:xfrm rot="16938170" flipH="1">
            <a:off x="4905823" y="966542"/>
            <a:ext cx="859648" cy="1992899"/>
          </a:xfrm>
          <a:prstGeom prst="rect">
            <a:avLst/>
          </a:prstGeom>
          <a:noFill/>
        </p:spPr>
        <p:txBody>
          <a:bodyPr wrap="square" rtlCol="0">
            <a:spAutoFit/>
            <a:scene3d>
              <a:camera prst="orthographicFront"/>
              <a:lightRig rig="threePt" dir="t"/>
            </a:scene3d>
            <a:sp3d extrusionH="57150">
              <a:bevelT w="38100" h="38100"/>
            </a:sp3d>
          </a:bodyPr>
          <a:lstStyle/>
          <a:p>
            <a:r>
              <a:rPr lang="en-US" sz="11500" b="1" dirty="0" smtClean="0">
                <a:solidFill>
                  <a:srgbClr val="FF831D"/>
                </a:solidFill>
                <a:effectLst>
                  <a:reflection blurRad="6350" stA="55000" endA="300" endPos="45500" dir="5400000" sy="-100000" algn="bl" rotWithShape="0"/>
                </a:effectLst>
              </a:rPr>
              <a:t>?</a:t>
            </a:r>
            <a:endParaRPr lang="en-US" sz="11500" b="1" dirty="0">
              <a:solidFill>
                <a:srgbClr val="FF831D"/>
              </a:solidFill>
              <a:effectLst>
                <a:reflection blurRad="6350" stA="55000" endA="300" endPos="45500" dir="5400000" sy="-100000" algn="bl" rotWithShape="0"/>
              </a:effectLst>
            </a:endParaRPr>
          </a:p>
        </p:txBody>
      </p:sp>
      <p:sp>
        <p:nvSpPr>
          <p:cNvPr id="13" name="TextBox 12">
            <a:hlinkClick r:id="rId6" tooltip="Безплатен курс &quot;Уеб дизайн с HTML, CSS и JavaScript&quot; - уроци по правене на уеб сайтове, HTML, CSS, Photoshop, JavaScript и CMS системи"/>
          </p:cNvPr>
          <p:cNvSpPr txBox="1"/>
          <p:nvPr userDrawn="1"/>
        </p:nvSpPr>
        <p:spPr>
          <a:xfrm rot="19836951" flipH="1">
            <a:off x="7379010" y="1495154"/>
            <a:ext cx="949687" cy="2062103"/>
          </a:xfrm>
          <a:prstGeom prst="rect">
            <a:avLst/>
          </a:prstGeom>
          <a:noFill/>
        </p:spPr>
        <p:txBody>
          <a:bodyPr wrap="square" rtlCol="0">
            <a:spAutoFit/>
            <a:scene3d>
              <a:camera prst="orthographicFront"/>
              <a:lightRig rig="glow" dir="tl">
                <a:rot lat="0" lon="0" rev="5400000"/>
              </a:lightRig>
            </a:scene3d>
            <a:sp3d contourW="12700">
              <a:bevelT w="25400" h="25400"/>
              <a:contourClr>
                <a:schemeClr val="accent6">
                  <a:shade val="73000"/>
                </a:schemeClr>
              </a:contourClr>
            </a:sp3d>
          </a:bodyPr>
          <a:lstStyle/>
          <a:p>
            <a:r>
              <a:rPr lang="en-US" sz="12800" b="1" dirty="0" smtClean="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innerShdw blurRad="63500" dist="50800" dir="8100000">
                    <a:prstClr val="black">
                      <a:alpha val="50000"/>
                    </a:prstClr>
                  </a:innerShdw>
                  <a:reflection blurRad="6350" stA="55000" endA="300" endPos="45500" dir="5400000" sy="-100000" algn="bl" rotWithShape="0"/>
                </a:effectLst>
              </a:rPr>
              <a:t>?</a:t>
            </a:r>
            <a:endParaRPr lang="en-US" sz="12800" b="1"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innerShdw blurRad="63500" dist="50800" dir="8100000">
                  <a:prstClr val="black">
                    <a:alpha val="50000"/>
                  </a:prstClr>
                </a:innerShdw>
                <a:reflection blurRad="6350" stA="55000" endA="300" endPos="45500" dir="5400000" sy="-100000" algn="bl" rotWithShape="0"/>
              </a:effectLst>
            </a:endParaRPr>
          </a:p>
        </p:txBody>
      </p:sp>
      <p:sp>
        <p:nvSpPr>
          <p:cNvPr id="14" name="TextBox 13">
            <a:hlinkClick r:id="rId7" tooltip="Училищна софтуерна академия - безплатни уроци по програмиране и уеб дизайн"/>
          </p:cNvPr>
          <p:cNvSpPr txBox="1"/>
          <p:nvPr userDrawn="1"/>
        </p:nvSpPr>
        <p:spPr>
          <a:xfrm rot="2233443" flipH="1">
            <a:off x="2139218" y="940065"/>
            <a:ext cx="445351" cy="954107"/>
          </a:xfrm>
          <a:prstGeom prst="rect">
            <a:avLst/>
          </a:prstGeom>
          <a:noFill/>
        </p:spPr>
        <p:txBody>
          <a:bodyPr wrap="square" rtlCol="0">
            <a:spAutoFit/>
            <a:scene3d>
              <a:camera prst="perspectiveHeroicExtremeLeftFacing"/>
              <a:lightRig rig="threePt" dir="t"/>
            </a:scene3d>
            <a:sp3d extrusionH="57150">
              <a:bevelT w="38100" h="38100"/>
            </a:sp3d>
          </a:bodyPr>
          <a:lstStyle/>
          <a:p>
            <a:r>
              <a:rPr lang="en-US" sz="5600" dirty="0" smtClean="0">
                <a:solidFill>
                  <a:schemeClr val="tx2">
                    <a:lumMod val="75000"/>
                  </a:schemeClr>
                </a:solidFill>
                <a:effectLst>
                  <a:reflection blurRad="6350" stA="55000" endA="300" endPos="45500" dir="5400000" sy="-100000" algn="bl" rotWithShape="0"/>
                </a:effectLst>
              </a:rPr>
              <a:t>?</a:t>
            </a:r>
            <a:endParaRPr lang="en-US" sz="5600" dirty="0">
              <a:solidFill>
                <a:schemeClr val="tx2">
                  <a:lumMod val="75000"/>
                </a:schemeClr>
              </a:solidFill>
              <a:effectLst>
                <a:reflection blurRad="6350" stA="55000" endA="300" endPos="45500" dir="5400000" sy="-100000" algn="bl" rotWithShape="0"/>
              </a:effectLst>
            </a:endParaRPr>
          </a:p>
        </p:txBody>
      </p:sp>
      <p:sp>
        <p:nvSpPr>
          <p:cNvPr id="15" name="TextBox 14">
            <a:hlinkClick r:id="rId8" tooltip="Безплатен курс &quot;Програмиране с ASP.NET MVC&quot; - уеб технологии, бази данни, C#, .NET, ASP.NET MVC"/>
          </p:cNvPr>
          <p:cNvSpPr txBox="1"/>
          <p:nvPr userDrawn="1"/>
        </p:nvSpPr>
        <p:spPr>
          <a:xfrm rot="8530737" flipH="1">
            <a:off x="4757100" y="4722613"/>
            <a:ext cx="643173" cy="1569660"/>
          </a:xfrm>
          <a:prstGeom prst="rect">
            <a:avLst/>
          </a:prstGeom>
          <a:noFill/>
        </p:spPr>
        <p:txBody>
          <a:bodyPr wrap="square" rtlCol="0">
            <a:spAutoFit/>
            <a:scene3d>
              <a:camera prst="orthographicFront"/>
              <a:lightRig rig="threePt" dir="t"/>
            </a:scene3d>
            <a:sp3d extrusionH="57150">
              <a:bevelT w="38100" h="38100"/>
            </a:sp3d>
          </a:bodyPr>
          <a:lstStyle/>
          <a:p>
            <a:r>
              <a:rPr lang="en-US" sz="9600" dirty="0" smtClean="0">
                <a:solidFill>
                  <a:srgbClr val="FF4A37"/>
                </a:solidFill>
                <a:effectLst>
                  <a:reflection blurRad="6350" stA="60000" endA="900" endPos="60000" dist="29997" dir="5400000" sy="-100000" algn="bl" rotWithShape="0"/>
                </a:effectLst>
              </a:rPr>
              <a:t>?</a:t>
            </a:r>
            <a:endParaRPr lang="en-US" sz="9600" dirty="0">
              <a:solidFill>
                <a:srgbClr val="FF4A37"/>
              </a:solidFill>
              <a:effectLst>
                <a:reflection blurRad="6350" stA="60000" endA="900" endPos="60000" dist="29997" dir="5400000" sy="-100000" algn="bl" rotWithShape="0"/>
              </a:effectLst>
            </a:endParaRPr>
          </a:p>
        </p:txBody>
      </p:sp>
      <p:sp>
        <p:nvSpPr>
          <p:cNvPr id="16" name="TextBox 15">
            <a:hlinkClick r:id="rId9" tooltip="Безплатен курс &quot;Разработка на софтуер в Cloud среда&quot; - AppEngine, AWS, Azure"/>
          </p:cNvPr>
          <p:cNvSpPr txBox="1"/>
          <p:nvPr userDrawn="1"/>
        </p:nvSpPr>
        <p:spPr>
          <a:xfrm rot="12627025" flipH="1">
            <a:off x="2910497" y="4405707"/>
            <a:ext cx="386488" cy="646331"/>
          </a:xfrm>
          <a:prstGeom prst="rect">
            <a:avLst/>
          </a:prstGeom>
          <a:noFill/>
        </p:spPr>
        <p:txBody>
          <a:bodyPr wrap="square" rtlCol="0">
            <a:spAutoFit/>
            <a:scene3d>
              <a:camera prst="orthographicFront"/>
              <a:lightRig rig="threePt" dir="t"/>
            </a:scene3d>
            <a:sp3d extrusionH="57150">
              <a:bevelT w="38100" h="38100"/>
            </a:sp3d>
          </a:bodyPr>
          <a:lstStyle/>
          <a:p>
            <a:r>
              <a:rPr lang="en-US" sz="3600" dirty="0" smtClean="0">
                <a:solidFill>
                  <a:schemeClr val="tx2">
                    <a:lumMod val="40000"/>
                    <a:lumOff val="60000"/>
                  </a:schemeClr>
                </a:solidFill>
                <a:effectLst>
                  <a:reflection blurRad="6350" stA="55000" endA="300" endPos="45500" dir="5400000" sy="-100000" algn="bl" rotWithShape="0"/>
                </a:effectLst>
              </a:rPr>
              <a:t>?</a:t>
            </a:r>
            <a:endParaRPr lang="en-US" sz="3600" dirty="0">
              <a:solidFill>
                <a:schemeClr val="tx2">
                  <a:lumMod val="40000"/>
                  <a:lumOff val="60000"/>
                </a:schemeClr>
              </a:solidFill>
              <a:effectLst>
                <a:reflection blurRad="6350" stA="55000" endA="300" endPos="45500" dir="5400000" sy="-100000" algn="bl" rotWithShape="0"/>
              </a:effectLst>
            </a:endParaRPr>
          </a:p>
        </p:txBody>
      </p:sp>
      <p:sp>
        <p:nvSpPr>
          <p:cNvPr id="17" name="TextBox 16">
            <a:hlinkClick r:id="rId10" tooltip="BG Coder - онлайн състезателна система - тренировки за състезания по програмиране - online judge"/>
          </p:cNvPr>
          <p:cNvSpPr txBox="1"/>
          <p:nvPr userDrawn="1"/>
        </p:nvSpPr>
        <p:spPr>
          <a:xfrm rot="1186146" flipH="1">
            <a:off x="6185957" y="4125718"/>
            <a:ext cx="499379" cy="1107996"/>
          </a:xfrm>
          <a:prstGeom prst="rect">
            <a:avLst/>
          </a:prstGeom>
          <a:noFill/>
        </p:spPr>
        <p:txBody>
          <a:bodyPr wrap="square" rtlCol="0">
            <a:spAutoFit/>
            <a:scene3d>
              <a:camera prst="orthographicFront"/>
              <a:lightRig rig="threePt" dir="t"/>
            </a:scene3d>
            <a:sp3d extrusionH="57150">
              <a:bevelT w="69850" h="69850" prst="divot"/>
            </a:sp3d>
          </a:bodyPr>
          <a:lstStyle/>
          <a:p>
            <a:r>
              <a:rPr lang="en-US" sz="6600" dirty="0" smtClean="0">
                <a:solidFill>
                  <a:srgbClr val="9966FF"/>
                </a:solidFill>
                <a:effectLst>
                  <a:reflection blurRad="6350" stA="55000" endA="300" endPos="45500" dir="5400000" sy="-100000" algn="bl" rotWithShape="0"/>
                </a:effectLst>
              </a:rPr>
              <a:t>?</a:t>
            </a:r>
            <a:endParaRPr lang="en-US" sz="6600" dirty="0">
              <a:solidFill>
                <a:srgbClr val="9966FF"/>
              </a:solidFill>
              <a:effectLst>
                <a:reflection blurRad="6350" stA="55000" endA="300" endPos="45500" dir="5400000" sy="-100000" algn="bl" rotWithShape="0"/>
              </a:effectLst>
            </a:endParaRPr>
          </a:p>
        </p:txBody>
      </p:sp>
      <p:sp>
        <p:nvSpPr>
          <p:cNvPr id="18" name="TextBox 17">
            <a:hlinkClick r:id="rId11" tooltip="Светлин Наков - курсове и уроци по програмиране, уеб дизайн, книги, обучения - безплатно"/>
          </p:cNvPr>
          <p:cNvSpPr txBox="1"/>
          <p:nvPr userDrawn="1"/>
        </p:nvSpPr>
        <p:spPr>
          <a:xfrm rot="19460650" flipH="1">
            <a:off x="3150206" y="1979501"/>
            <a:ext cx="489197" cy="769441"/>
          </a:xfrm>
          <a:prstGeom prst="rect">
            <a:avLst/>
          </a:prstGeom>
          <a:noFill/>
        </p:spPr>
        <p:txBody>
          <a:bodyPr wrap="square" rtlCol="0">
            <a:prstTxWarp prst="textInflate">
              <a:avLst/>
            </a:prstTxWarp>
            <a:spAutoFit/>
            <a:scene3d>
              <a:camera prst="perspectiveRelaxedModerately"/>
              <a:lightRig rig="threePt" dir="t"/>
            </a:scene3d>
            <a:sp3d extrusionH="57150">
              <a:bevelT w="38100" h="38100"/>
            </a:sp3d>
          </a:bodyPr>
          <a:lstStyle/>
          <a:p>
            <a:r>
              <a:rPr lang="en-US" sz="4400" dirty="0" smtClean="0">
                <a:solidFill>
                  <a:srgbClr val="FF6699"/>
                </a:solidFill>
                <a:effectLst>
                  <a:reflection blurRad="6350" stA="55000" endA="300" endPos="45500" dir="5400000" sy="-100000" algn="bl" rotWithShape="0"/>
                </a:effectLst>
              </a:rPr>
              <a:t>?</a:t>
            </a:r>
            <a:endParaRPr lang="en-US" sz="4400" dirty="0">
              <a:solidFill>
                <a:srgbClr val="FF6699"/>
              </a:solidFill>
              <a:effectLst>
                <a:reflection blurRad="6350" stA="55000" endA="300" endPos="45500" dir="5400000" sy="-100000" algn="bl" rotWithShape="0"/>
              </a:effectLst>
            </a:endParaRPr>
          </a:p>
        </p:txBody>
      </p:sp>
      <p:sp>
        <p:nvSpPr>
          <p:cNvPr id="19" name="TextBox 18">
            <a:hlinkClick r:id="rId12" tooltip="Безплатен курс &quot;Качествен програмен код&quot;"/>
          </p:cNvPr>
          <p:cNvSpPr txBox="1"/>
          <p:nvPr userDrawn="1"/>
        </p:nvSpPr>
        <p:spPr>
          <a:xfrm rot="18277140" flipH="1">
            <a:off x="405234" y="3272336"/>
            <a:ext cx="413607" cy="646331"/>
          </a:xfrm>
          <a:prstGeom prst="rect">
            <a:avLst/>
          </a:prstGeom>
          <a:noFill/>
        </p:spPr>
        <p:txBody>
          <a:bodyPr wrap="square" rtlCol="0">
            <a:spAutoFit/>
            <a:scene3d>
              <a:camera prst="orthographicFront"/>
              <a:lightRig rig="threePt" dir="t"/>
            </a:scene3d>
            <a:sp3d extrusionH="57150">
              <a:bevelT w="38100" h="38100"/>
            </a:sp3d>
          </a:bodyPr>
          <a:lstStyle/>
          <a:p>
            <a:r>
              <a:rPr lang="en-US" sz="3600" dirty="0" smtClean="0">
                <a:solidFill>
                  <a:schemeClr val="tx2">
                    <a:lumMod val="40000"/>
                    <a:lumOff val="60000"/>
                  </a:schemeClr>
                </a:solidFill>
                <a:effectLst>
                  <a:reflection blurRad="6350" stA="55000" endA="300" endPos="45500" dir="5400000" sy="-100000" algn="bl" rotWithShape="0"/>
                </a:effectLst>
              </a:rPr>
              <a:t>?</a:t>
            </a:r>
            <a:endParaRPr lang="en-US" sz="3600" dirty="0">
              <a:solidFill>
                <a:schemeClr val="tx2">
                  <a:lumMod val="40000"/>
                  <a:lumOff val="60000"/>
                </a:schemeClr>
              </a:solidFill>
              <a:effectLst>
                <a:reflection blurRad="6350" stA="55000" endA="300" endPos="45500" dir="5400000" sy="-100000" algn="bl" rotWithShape="0"/>
              </a:effectLst>
            </a:endParaRPr>
          </a:p>
        </p:txBody>
      </p:sp>
      <p:sp>
        <p:nvSpPr>
          <p:cNvPr id="20" name="TextBox 19">
            <a:hlinkClick r:id="rId13" tooltip="Алго академия - Академия по алгоритмично програмиране - безплатни уроци по алгоритми и структури от данни, състезателно програмиране и състезания"/>
          </p:cNvPr>
          <p:cNvSpPr txBox="1"/>
          <p:nvPr userDrawn="1"/>
        </p:nvSpPr>
        <p:spPr>
          <a:xfrm rot="18695734" flipH="1">
            <a:off x="3127407" y="5396299"/>
            <a:ext cx="548101" cy="1015663"/>
          </a:xfrm>
          <a:prstGeom prst="rect">
            <a:avLst/>
          </a:prstGeom>
          <a:noFill/>
        </p:spPr>
        <p:txBody>
          <a:bodyPr wrap="square" rtlCol="0">
            <a:spAutoFit/>
          </a:bodyPr>
          <a:lstStyle/>
          <a:p>
            <a:r>
              <a:rPr lang="en-US" sz="60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a:t>
            </a:r>
            <a:endParaRPr lang="en-US" sz="60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
        <p:nvSpPr>
          <p:cNvPr id="21" name="TextBox 20">
            <a:hlinkClick r:id="rId14" tooltip="Безплатен ASP.NET курс - уеб програмиране, бази данни, C#, .NET, ASP.NET"/>
          </p:cNvPr>
          <p:cNvSpPr txBox="1"/>
          <p:nvPr userDrawn="1"/>
        </p:nvSpPr>
        <p:spPr>
          <a:xfrm rot="10134629" flipH="1">
            <a:off x="6730680" y="5522529"/>
            <a:ext cx="444390" cy="707886"/>
          </a:xfrm>
          <a:prstGeom prst="rect">
            <a:avLst/>
          </a:prstGeom>
          <a:noFill/>
        </p:spPr>
        <p:txBody>
          <a:bodyPr wrap="square" rtlCol="0">
            <a:spAutoFit/>
            <a:scene3d>
              <a:camera prst="orthographicFront"/>
              <a:lightRig rig="threePt" dir="t"/>
            </a:scene3d>
            <a:sp3d extrusionH="57150">
              <a:bevelT w="38100" h="38100"/>
            </a:sp3d>
          </a:bodyPr>
          <a:lstStyle/>
          <a:p>
            <a:r>
              <a:rPr lang="en-US" sz="4000" dirty="0" smtClean="0">
                <a:solidFill>
                  <a:schemeClr val="accent4">
                    <a:lumMod val="60000"/>
                    <a:lumOff val="40000"/>
                  </a:schemeClr>
                </a:solidFill>
                <a:effectLst>
                  <a:reflection blurRad="6350" stA="55000" endA="300" endPos="45500" dir="5400000" sy="-100000" algn="bl" rotWithShape="0"/>
                </a:effectLst>
              </a:rPr>
              <a:t>?</a:t>
            </a:r>
            <a:endParaRPr lang="en-US" sz="4000" dirty="0">
              <a:solidFill>
                <a:schemeClr val="accent4">
                  <a:lumMod val="60000"/>
                  <a:lumOff val="40000"/>
                </a:schemeClr>
              </a:solidFill>
              <a:effectLst>
                <a:reflection blurRad="6350" stA="55000" endA="300" endPos="45500" dir="5400000" sy="-100000" algn="bl" rotWithShape="0"/>
              </a:effectLst>
            </a:endParaRPr>
          </a:p>
        </p:txBody>
      </p:sp>
      <p:sp>
        <p:nvSpPr>
          <p:cNvPr id="22" name="TextBox 21">
            <a:hlinkClick r:id="rId15" tooltip="Софтуерна академия на Телерик - безплатни курсове и уроци по програмиране"/>
          </p:cNvPr>
          <p:cNvSpPr txBox="1"/>
          <p:nvPr userDrawn="1"/>
        </p:nvSpPr>
        <p:spPr>
          <a:xfrm rot="12126217" flipH="1">
            <a:off x="559977" y="930479"/>
            <a:ext cx="387894" cy="707886"/>
          </a:xfrm>
          <a:prstGeom prst="rect">
            <a:avLst/>
          </a:prstGeom>
          <a:noFill/>
        </p:spPr>
        <p:txBody>
          <a:bodyPr wrap="square" rtlCol="0">
            <a:spAutoFit/>
            <a:scene3d>
              <a:camera prst="orthographicFront"/>
              <a:lightRig rig="soft" dir="t">
                <a:rot lat="0" lon="0" rev="10800000"/>
              </a:lightRig>
            </a:scene3d>
            <a:sp3d>
              <a:bevelT w="27940" h="12700"/>
              <a:contourClr>
                <a:srgbClr val="DDDDDD"/>
              </a:contourClr>
            </a:sp3d>
          </a:bodyPr>
          <a:lstStyle/>
          <a:p>
            <a:r>
              <a:rPr lang="en-US" sz="4000" b="1" spc="150" dirty="0" smtClean="0">
                <a:ln w="11430"/>
                <a:solidFill>
                  <a:schemeClr val="accent4">
                    <a:lumMod val="60000"/>
                    <a:lumOff val="40000"/>
                  </a:schemeClr>
                </a:solidFill>
                <a:effectLst>
                  <a:outerShdw blurRad="25400" algn="tl" rotWithShape="0">
                    <a:srgbClr val="000000">
                      <a:alpha val="43000"/>
                    </a:srgbClr>
                  </a:outerShdw>
                </a:effectLst>
              </a:rPr>
              <a:t>?</a:t>
            </a:r>
            <a:endParaRPr lang="en-US" sz="4000" b="1" spc="150" dirty="0">
              <a:ln w="11430"/>
              <a:solidFill>
                <a:schemeClr val="accent4">
                  <a:lumMod val="60000"/>
                  <a:lumOff val="40000"/>
                </a:schemeClr>
              </a:solidFill>
              <a:effectLst>
                <a:outerShdw blurRad="25400" algn="tl" rotWithShape="0">
                  <a:srgbClr val="000000">
                    <a:alpha val="43000"/>
                  </a:srgbClr>
                </a:outerShdw>
              </a:effectLst>
            </a:endParaRPr>
          </a:p>
        </p:txBody>
      </p:sp>
      <p:sp>
        <p:nvSpPr>
          <p:cNvPr id="23" name="TextBox 22">
            <a:hlinkClick r:id="rId16" tooltip="Безплатен курс &quot;Разработка на мобилни приложения&quot; - iPhone, Android, Windows Phone, PhoneGap, HTML5, jQuery, AJAX"/>
          </p:cNvPr>
          <p:cNvSpPr txBox="1"/>
          <p:nvPr userDrawn="1"/>
        </p:nvSpPr>
        <p:spPr>
          <a:xfrm rot="20840689" flipH="1">
            <a:off x="8186733" y="5517701"/>
            <a:ext cx="357408" cy="646331"/>
          </a:xfrm>
          <a:prstGeom prst="rect">
            <a:avLst/>
          </a:prstGeom>
          <a:noFill/>
        </p:spPr>
        <p:txBody>
          <a:bodyPr wrap="square" rtlCol="0">
            <a:spAutoFit/>
          </a:bodyPr>
          <a:lstStyle/>
          <a:p>
            <a:r>
              <a:rPr lang="en-US" sz="3600" b="1" dirty="0" smtClean="0">
                <a:ln w="19050">
                  <a:solidFill>
                    <a:schemeClr val="accent4">
                      <a:lumMod val="75000"/>
                      <a:alpha val="50000"/>
                    </a:schemeClr>
                  </a:solidFill>
                  <a:prstDash val="solid"/>
                  <a:miter lim="800000"/>
                </a:ln>
                <a:solidFill>
                  <a:schemeClr val="accent4">
                    <a:lumMod val="20000"/>
                    <a:lumOff val="80000"/>
                    <a:alpha val="25000"/>
                  </a:schemeClr>
                </a:solidFill>
                <a:effectLst>
                  <a:outerShdw blurRad="25500" dist="23000" dir="7020000" algn="tl">
                    <a:srgbClr val="000000">
                      <a:alpha val="50000"/>
                    </a:srgbClr>
                  </a:outerShdw>
                </a:effectLst>
              </a:rPr>
              <a:t>?</a:t>
            </a:r>
            <a:endParaRPr lang="en-US" sz="4000" b="1" dirty="0">
              <a:ln w="19050">
                <a:solidFill>
                  <a:schemeClr val="accent4">
                    <a:lumMod val="75000"/>
                    <a:alpha val="50000"/>
                  </a:schemeClr>
                </a:solidFill>
                <a:prstDash val="solid"/>
                <a:miter lim="800000"/>
              </a:ln>
              <a:solidFill>
                <a:schemeClr val="accent4">
                  <a:lumMod val="20000"/>
                  <a:lumOff val="80000"/>
                  <a:alpha val="25000"/>
                </a:schemeClr>
              </a:solidFill>
              <a:effectLst>
                <a:outerShdw blurRad="25500" dist="23000" dir="7020000" algn="tl">
                  <a:srgbClr val="000000">
                    <a:alpha val="50000"/>
                  </a:srgbClr>
                </a:outerShdw>
              </a:effectLst>
            </a:endParaRPr>
          </a:p>
        </p:txBody>
      </p:sp>
      <p:sp>
        <p:nvSpPr>
          <p:cNvPr id="24" name="TextBox 23">
            <a:hlinkClick r:id="rId17" tooltip="Free C# Programming Book by Svetlin Nakov - безплатна C# книга от Светлин Наков, книга C#, книга Java, безплатна книга"/>
          </p:cNvPr>
          <p:cNvSpPr txBox="1"/>
          <p:nvPr userDrawn="1"/>
        </p:nvSpPr>
        <p:spPr>
          <a:xfrm rot="15426793" flipH="1">
            <a:off x="1145826" y="4072253"/>
            <a:ext cx="369652" cy="769441"/>
          </a:xfrm>
          <a:prstGeom prst="rect">
            <a:avLst/>
          </a:prstGeom>
          <a:noFill/>
        </p:spPr>
        <p:txBody>
          <a:bodyPr wrap="square" rtlCol="0">
            <a:spAutoFit/>
            <a:scene3d>
              <a:camera prst="orthographicFront"/>
              <a:lightRig rig="threePt" dir="t"/>
            </a:scene3d>
            <a:sp3d extrusionH="57150">
              <a:bevelT w="38100" h="38100"/>
            </a:sp3d>
          </a:bodyPr>
          <a:lstStyle/>
          <a:p>
            <a:r>
              <a:rPr lang="en-US" sz="4400" dirty="0" smtClean="0">
                <a:ln>
                  <a:solidFill>
                    <a:schemeClr val="accent2">
                      <a:lumMod val="40000"/>
                      <a:lumOff val="60000"/>
                    </a:schemeClr>
                  </a:solidFill>
                </a:ln>
                <a:solidFill>
                  <a:schemeClr val="accent6">
                    <a:lumMod val="60000"/>
                    <a:lumOff val="40000"/>
                  </a:schemeClr>
                </a:solidFill>
                <a:effectLst>
                  <a:reflection blurRad="6350" stA="55000" endA="300" endPos="45500" dir="5400000" sy="-100000" algn="bl" rotWithShape="0"/>
                </a:effectLst>
              </a:rPr>
              <a:t>?</a:t>
            </a:r>
            <a:endParaRPr lang="en-US" sz="4400" dirty="0">
              <a:ln>
                <a:solidFill>
                  <a:schemeClr val="accent2">
                    <a:lumMod val="40000"/>
                    <a:lumOff val="60000"/>
                  </a:schemeClr>
                </a:solidFill>
              </a:ln>
              <a:solidFill>
                <a:schemeClr val="accent6">
                  <a:lumMod val="60000"/>
                  <a:lumOff val="40000"/>
                </a:schemeClr>
              </a:solidFill>
              <a:effectLst>
                <a:reflection blurRad="6350" stA="55000" endA="300" endPos="45500" dir="5400000" sy="-100000" algn="bl" rotWithShape="0"/>
              </a:effectLst>
            </a:endParaRPr>
          </a:p>
        </p:txBody>
      </p:sp>
      <p:sp>
        <p:nvSpPr>
          <p:cNvPr id="25" name="TextBox 24">
            <a:hlinkClick r:id="rId18" tooltip="Дончо Минков - сайт за програмиране"/>
          </p:cNvPr>
          <p:cNvSpPr txBox="1"/>
          <p:nvPr userDrawn="1"/>
        </p:nvSpPr>
        <p:spPr>
          <a:xfrm rot="11071760" flipH="1">
            <a:off x="6518175" y="1140358"/>
            <a:ext cx="345408" cy="523220"/>
          </a:xfrm>
          <a:prstGeom prst="rect">
            <a:avLst/>
          </a:prstGeom>
          <a:noFill/>
        </p:spPr>
        <p:txBody>
          <a:bodyPr wrap="square" rtlCol="0">
            <a:spAutoFit/>
            <a:scene3d>
              <a:camera prst="orthographicFront"/>
              <a:lightRig rig="threePt" dir="t"/>
            </a:scene3d>
            <a:sp3d extrusionH="57150">
              <a:bevelT w="38100" h="38100"/>
            </a:sp3d>
          </a:bodyPr>
          <a:lstStyle/>
          <a:p>
            <a:r>
              <a:rPr lang="en-US" sz="2800" dirty="0" smtClean="0">
                <a:ln>
                  <a:solidFill>
                    <a:schemeClr val="tx1">
                      <a:lumMod val="75000"/>
                    </a:schemeClr>
                  </a:solidFill>
                </a:ln>
                <a:solidFill>
                  <a:schemeClr val="accent4">
                    <a:lumMod val="60000"/>
                    <a:lumOff val="40000"/>
                  </a:schemeClr>
                </a:solidFill>
                <a:effectLst>
                  <a:reflection blurRad="6350" stA="55000" endA="300" endPos="45500" dir="5400000" sy="-100000" algn="bl" rotWithShape="0"/>
                </a:effectLst>
              </a:rPr>
              <a:t>?</a:t>
            </a:r>
            <a:endParaRPr lang="en-US" sz="2800" dirty="0">
              <a:ln>
                <a:solidFill>
                  <a:schemeClr val="tx1">
                    <a:lumMod val="75000"/>
                  </a:schemeClr>
                </a:solidFill>
              </a:ln>
              <a:solidFill>
                <a:schemeClr val="accent4">
                  <a:lumMod val="60000"/>
                  <a:lumOff val="40000"/>
                </a:schemeClr>
              </a:solidFill>
              <a:effectLst>
                <a:reflection blurRad="6350" stA="55000" endA="300" endPos="45500" dir="5400000" sy="-100000" algn="bl" rotWithShape="0"/>
              </a:effectLst>
            </a:endParaRPr>
          </a:p>
        </p:txBody>
      </p:sp>
      <p:sp>
        <p:nvSpPr>
          <p:cNvPr id="26" name="TextBox 25">
            <a:hlinkClick r:id="rId19" tooltip="Николай Костов - блог за програмиране"/>
          </p:cNvPr>
          <p:cNvSpPr txBox="1"/>
          <p:nvPr userDrawn="1"/>
        </p:nvSpPr>
        <p:spPr>
          <a:xfrm rot="300526" flipH="1">
            <a:off x="3902297" y="1278821"/>
            <a:ext cx="345408" cy="523220"/>
          </a:xfrm>
          <a:prstGeom prst="rect">
            <a:avLst/>
          </a:prstGeom>
          <a:noFill/>
        </p:spPr>
        <p:txBody>
          <a:bodyPr wrap="square" rtlCol="0">
            <a:spAutoFit/>
            <a:scene3d>
              <a:camera prst="orthographicFront"/>
              <a:lightRig rig="threePt" dir="t"/>
            </a:scene3d>
            <a:sp3d extrusionH="57150">
              <a:bevelT w="38100" h="38100"/>
            </a:sp3d>
          </a:bodyPr>
          <a:lstStyle/>
          <a:p>
            <a:r>
              <a:rPr lang="en-US" sz="2800" b="1" dirty="0" smtClean="0">
                <a:ln w="31550" cmpd="sng">
                  <a:solidFill>
                    <a:schemeClr val="tx2">
                      <a:lumMod val="20000"/>
                      <a:lumOff val="80000"/>
                    </a:schemeClr>
                  </a:solidFill>
                  <a:prstDash val="solid"/>
                </a:ln>
                <a:solidFill>
                  <a:schemeClr val="tx1">
                    <a:lumMod val="20000"/>
                    <a:lumOff val="80000"/>
                  </a:schemeClr>
                </a:solidFill>
                <a:effectLst>
                  <a:outerShdw blurRad="50800" dist="40000" dir="5400000" algn="tl" rotWithShape="0">
                    <a:srgbClr val="000000">
                      <a:shade val="5000"/>
                      <a:satMod val="120000"/>
                      <a:alpha val="33000"/>
                    </a:srgbClr>
                  </a:outerShdw>
                </a:effectLst>
              </a:rPr>
              <a:t>?</a:t>
            </a:r>
            <a:endParaRPr lang="en-US" sz="2800" dirty="0">
              <a:ln w="31550" cmpd="sng">
                <a:solidFill>
                  <a:schemeClr val="tx2">
                    <a:lumMod val="20000"/>
                    <a:lumOff val="80000"/>
                  </a:schemeClr>
                </a:solidFill>
                <a:prstDash val="solid"/>
              </a:ln>
              <a:solidFill>
                <a:schemeClr val="tx1">
                  <a:lumMod val="20000"/>
                  <a:lumOff val="80000"/>
                </a:schemeClr>
              </a:solidFill>
              <a:effectLst>
                <a:reflection blurRad="6350" stA="55000" endA="300" endPos="45500" dir="5400000" sy="-100000" algn="bl" rotWithShape="0"/>
              </a:effectLst>
            </a:endParaRPr>
          </a:p>
        </p:txBody>
      </p:sp>
      <p:sp>
        <p:nvSpPr>
          <p:cNvPr id="27" name="TextBox 26">
            <a:hlinkClick r:id="rId20" tooltip="C# курс - програмиране, уроци, видео, лекции от Наков"/>
          </p:cNvPr>
          <p:cNvSpPr txBox="1"/>
          <p:nvPr userDrawn="1"/>
        </p:nvSpPr>
        <p:spPr>
          <a:xfrm rot="2086872" flipH="1">
            <a:off x="8330354" y="1359227"/>
            <a:ext cx="444390" cy="584775"/>
          </a:xfrm>
          <a:prstGeom prst="rect">
            <a:avLst/>
          </a:prstGeom>
          <a:noFill/>
        </p:spPr>
        <p:txBody>
          <a:bodyPr wrap="square" rtlCol="0">
            <a:spAutoFit/>
            <a:scene3d>
              <a:camera prst="orthographicFront"/>
              <a:lightRig rig="threePt" dir="t"/>
            </a:scene3d>
            <a:sp3d extrusionH="57150">
              <a:bevelT w="38100" h="38100"/>
            </a:sp3d>
          </a:bodyPr>
          <a:lstStyle/>
          <a:p>
            <a:r>
              <a:rPr lang="en-US" sz="3200" dirty="0" smtClean="0">
                <a:ln>
                  <a:solidFill>
                    <a:schemeClr val="accent1">
                      <a:lumMod val="40000"/>
                      <a:lumOff val="60000"/>
                    </a:schemeClr>
                  </a:solidFill>
                </a:ln>
                <a:solidFill>
                  <a:schemeClr val="accent4">
                    <a:lumMod val="60000"/>
                    <a:lumOff val="40000"/>
                  </a:schemeClr>
                </a:solidFill>
                <a:effectLst>
                  <a:reflection blurRad="6350" stA="55000" endA="300" endPos="45500" dir="5400000" sy="-100000" algn="bl" rotWithShape="0"/>
                </a:effectLst>
              </a:rPr>
              <a:t>?</a:t>
            </a:r>
            <a:endParaRPr lang="en-US" sz="3200" dirty="0">
              <a:ln>
                <a:solidFill>
                  <a:schemeClr val="accent1">
                    <a:lumMod val="40000"/>
                    <a:lumOff val="60000"/>
                  </a:schemeClr>
                </a:solidFill>
              </a:ln>
              <a:solidFill>
                <a:schemeClr val="accent4">
                  <a:lumMod val="60000"/>
                  <a:lumOff val="40000"/>
                </a:schemeClr>
              </a:solidFill>
              <a:effectLst>
                <a:reflection blurRad="6350" stA="55000" endA="300" endPos="45500" dir="5400000" sy="-100000" algn="bl" rotWithShape="0"/>
              </a:effectLst>
            </a:endParaRPr>
          </a:p>
        </p:txBody>
      </p:sp>
      <p:sp>
        <p:nvSpPr>
          <p:cNvPr id="28" name="Rectangle 27"/>
          <p:cNvSpPr/>
          <p:nvPr userDrawn="1"/>
        </p:nvSpPr>
        <p:spPr>
          <a:xfrm>
            <a:off x="1828800" y="2903716"/>
            <a:ext cx="5486400" cy="1261884"/>
          </a:xfrm>
          <a:prstGeom prst="rect">
            <a:avLst/>
          </a:prstGeom>
        </p:spPr>
        <p:txBody>
          <a:bodyPr wrap="none" lIns="0" tIns="0" rIns="0" bIns="0" anchor="ctr" anchorCtr="0">
            <a:noAutofit/>
            <a:scene3d>
              <a:camera prst="orthographicFront"/>
              <a:lightRig rig="soft" dir="t">
                <a:rot lat="0" lon="0" rev="10800000"/>
              </a:lightRig>
            </a:scene3d>
            <a:sp3d>
              <a:bevelT w="27940" h="12700"/>
              <a:contourClr>
                <a:srgbClr val="DDDDDD"/>
              </a:contourClr>
            </a:sp3d>
          </a:bodyPr>
          <a:lstStyle/>
          <a:p>
            <a:pPr marL="0" lvl="0" indent="0" algn="ctr" eaLnBrk="0" hangingPunct="0">
              <a:lnSpc>
                <a:spcPct val="100000"/>
              </a:lnSpc>
              <a:spcBef>
                <a:spcPts val="0"/>
              </a:spcBef>
              <a:spcAft>
                <a:spcPts val="0"/>
              </a:spcAft>
              <a:buClr>
                <a:schemeClr val="accent5">
                  <a:lumMod val="40000"/>
                  <a:lumOff val="60000"/>
                </a:schemeClr>
              </a:buClr>
              <a:buSzPct val="70000"/>
              <a:buFont typeface="Wingdings 2" pitchFamily="18" charset="2"/>
              <a:buNone/>
            </a:pPr>
            <a:r>
              <a:rPr lang="en-US" sz="7600" b="1" spc="150" noProof="0" dirty="0" smtClean="0">
                <a:ln w="11430"/>
                <a:solidFill>
                  <a:schemeClr val="tx1">
                    <a:lumMod val="40000"/>
                    <a:lumOff val="60000"/>
                  </a:schemeClr>
                </a:solidFill>
                <a:effectLst>
                  <a:outerShdw blurRad="25400" algn="tl" rotWithShape="0">
                    <a:srgbClr val="000000">
                      <a:alpha val="43000"/>
                    </a:srgbClr>
                  </a:outerShdw>
                </a:effectLst>
                <a:latin typeface="+mn-lt"/>
              </a:rPr>
              <a:t>Questions?</a:t>
            </a:r>
            <a:endParaRPr lang="en-US" sz="7600" b="1" spc="150" dirty="0">
              <a:ln w="11430"/>
              <a:solidFill>
                <a:schemeClr val="tx1">
                  <a:lumMod val="40000"/>
                  <a:lumOff val="60000"/>
                </a:schemeClr>
              </a:solidFill>
              <a:effectLst>
                <a:outerShdw blurRad="25400" algn="tl" rotWithShape="0">
                  <a:srgbClr val="000000">
                    <a:alpha val="43000"/>
                  </a:srgbClr>
                </a:outerShdw>
              </a:effectLst>
              <a:latin typeface="+mn-lt"/>
            </a:endParaRPr>
          </a:p>
        </p:txBody>
      </p:sp>
      <p:sp>
        <p:nvSpPr>
          <p:cNvPr id="29" name="Text Placeholder 29"/>
          <p:cNvSpPr>
            <a:spLocks noGrp="1"/>
          </p:cNvSpPr>
          <p:nvPr>
            <p:ph type="body" sz="quarter" idx="10" hasCustomPrompt="1"/>
          </p:nvPr>
        </p:nvSpPr>
        <p:spPr>
          <a:xfrm>
            <a:off x="6807131" y="6400800"/>
            <a:ext cx="2218556" cy="369332"/>
          </a:xfrm>
          <a:prstGeom prst="rect">
            <a:avLst/>
          </a:prstGeom>
        </p:spPr>
        <p:txBody>
          <a:bodyPr wrap="none">
            <a:spAutoFit/>
          </a:bodyPr>
          <a:lstStyle>
            <a:lvl1pPr marL="0" indent="0" algn="r">
              <a:buNone/>
              <a:defRPr sz="1800"/>
            </a:lvl1pPr>
          </a:lstStyle>
          <a:p>
            <a:pPr lvl="0"/>
            <a:r>
              <a:rPr lang="en-US" dirty="0" smtClean="0"/>
              <a:t>Course web site URL</a:t>
            </a:r>
            <a:endParaRPr lang="en-US" dirty="0"/>
          </a:p>
        </p:txBody>
      </p:sp>
      <p:sp>
        <p:nvSpPr>
          <p:cNvPr id="10" name="TextBox 9">
            <a:hlinkClick r:id="rId3" tooltip="Курсове и уроци по програмиране, уеб дизайн, разработка на софтуер и информационни технологии - лекции, видео уроци, обучения - безплатно"/>
          </p:cNvPr>
          <p:cNvSpPr txBox="1"/>
          <p:nvPr userDrawn="1"/>
        </p:nvSpPr>
        <p:spPr>
          <a:xfrm rot="2456848" flipH="1">
            <a:off x="968763" y="4970087"/>
            <a:ext cx="859648" cy="1569660"/>
          </a:xfrm>
          <a:prstGeom prst="rect">
            <a:avLst/>
          </a:prstGeom>
          <a:noFill/>
        </p:spPr>
        <p:txBody>
          <a:bodyPr wrap="square" rtlCol="0">
            <a:spAutoFit/>
            <a:scene3d>
              <a:camera prst="orthographicFront"/>
              <a:lightRig rig="threePt" dir="t"/>
            </a:scene3d>
            <a:sp3d extrusionH="57150">
              <a:bevelT w="38100" h="38100"/>
            </a:sp3d>
          </a:bodyPr>
          <a:lstStyle/>
          <a:p>
            <a:pPr>
              <a:lnSpc>
                <a:spcPct val="80000"/>
              </a:lnSpc>
            </a:pPr>
            <a:r>
              <a:rPr lang="en-US" sz="12000" b="1" dirty="0" smtClean="0">
                <a:solidFill>
                  <a:srgbClr val="FFBF8B"/>
                </a:solidFill>
                <a:effectLst>
                  <a:reflection blurRad="6350" stA="55000" endA="300" endPos="45500" dir="5400000" sy="-100000" algn="bl" rotWithShape="0"/>
                </a:effectLst>
                <a:latin typeface="Cambria" pitchFamily="18" charset="0"/>
              </a:rPr>
              <a:t>?</a:t>
            </a:r>
            <a:endParaRPr lang="en-US" sz="12000" b="1" dirty="0">
              <a:solidFill>
                <a:srgbClr val="FFBF8B"/>
              </a:solidFill>
              <a:effectLst>
                <a:reflection blurRad="6350" stA="55000" endA="300" endPos="45500" dir="5400000" sy="-100000" algn="bl" rotWithShape="0"/>
              </a:effectLst>
              <a:latin typeface="Cambria" pitchFamily="18" charset="0"/>
            </a:endParaRPr>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11" Type="http://schemas.microsoft.com/office/2007/relationships/hdphoto" Target="../media/hdphoto1.wdp"/><Relationship Id="rId5" Type="http://schemas.openxmlformats.org/officeDocument/2006/relationships/slideLayout" Target="../slideLayouts/slideLayout5.xml"/><Relationship Id="rId10" Type="http://schemas.openxmlformats.org/officeDocument/2006/relationships/image" Target="../media/image4.png"/><Relationship Id="rId4" Type="http://schemas.openxmlformats.org/officeDocument/2006/relationships/slideLayout" Target="../slideLayouts/slideLayout4.xml"/><Relationship Id="rId9"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0"/>
            <a:ext cx="914399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3"/>
          <p:cNvPicPr>
            <a:picLocks noChangeAspect="1" noChangeArrowheads="1"/>
          </p:cNvPicPr>
          <p:nvPr/>
        </p:nvPicPr>
        <p:blipFill>
          <a:blip r:embed="rId8" cstate="email">
            <a:extLst>
              <a:ext uri="{28A0092B-C50C-407E-A947-70E740481C1C}">
                <a14:useLocalDpi xmlns:a14="http://schemas.microsoft.com/office/drawing/2010/main" val="0"/>
              </a:ext>
            </a:extLst>
          </a:blip>
          <a:srcRect/>
          <a:stretch>
            <a:fillRect/>
          </a:stretch>
        </p:blipFill>
        <p:spPr bwMode="auto">
          <a:xfrm>
            <a:off x="0" y="63500"/>
            <a:ext cx="9144000" cy="5907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9" name="Picture 2"/>
          <p:cNvPicPr>
            <a:picLocks noChangeAspect="1" noChangeArrowheads="1"/>
          </p:cNvPicPr>
          <p:nvPr/>
        </p:nvPicPr>
        <p:blipFill>
          <a:blip r:embed="rId9" cstate="email">
            <a:extLst>
              <a:ext uri="{28A0092B-C50C-407E-A947-70E740481C1C}">
                <a14:useLocalDpi xmlns:a14="http://schemas.microsoft.com/office/drawing/2010/main" val="0"/>
              </a:ext>
            </a:extLst>
          </a:blip>
          <a:srcRect/>
          <a:stretch>
            <a:fillRect/>
          </a:stretch>
        </p:blipFill>
        <p:spPr bwMode="auto">
          <a:xfrm>
            <a:off x="0" y="247650"/>
            <a:ext cx="9144000" cy="4833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6" name="Picture 2"/>
          <p:cNvPicPr>
            <a:picLocks noChangeAspect="1" noChangeArrowheads="1"/>
          </p:cNvPicPr>
          <p:nvPr/>
        </p:nvPicPr>
        <p:blipFill>
          <a:blip r:embed="rId10">
            <a:extLst>
              <a:ext uri="{BEBA8EAE-BF5A-486C-A8C5-ECC9F3942E4B}">
                <a14:imgProps xmlns:a14="http://schemas.microsoft.com/office/drawing/2010/main">
                  <a14:imgLayer r:embed="rId11">
                    <a14:imgEffect>
                      <a14:brightnessContrast bright="20000"/>
                    </a14:imgEffect>
                  </a14:imgLayer>
                </a14:imgProps>
              </a:ext>
              <a:ext uri="{28A0092B-C50C-407E-A947-70E740481C1C}">
                <a14:useLocalDpi xmlns:a14="http://schemas.microsoft.com/office/drawing/2010/main" val="0"/>
              </a:ext>
            </a:extLst>
          </a:blip>
          <a:stretch>
            <a:fillRect/>
          </a:stretch>
        </p:blipFill>
        <p:spPr bwMode="auto">
          <a:xfrm>
            <a:off x="152400" y="228600"/>
            <a:ext cx="1714500" cy="428625"/>
          </a:xfrm>
          <a:prstGeom prst="rect">
            <a:avLst/>
          </a:prstGeom>
          <a:noFill/>
          <a:effectLst>
            <a:outerShdw blurRad="127000" sx="101000" sy="101000" algn="ctr" rotWithShape="0">
              <a:schemeClr val="tx1">
                <a:lumMod val="20000"/>
                <a:lumOff val="80000"/>
                <a:alpha val="75000"/>
              </a:schemeClr>
            </a:outerShdw>
          </a:effectLst>
          <a:extLst>
            <a:ext uri="{909E8E84-426E-40DD-AFC4-6F175D3DCCD1}">
              <a14:hiddenFill xmlns:a14="http://schemas.microsoft.com/office/drawing/2010/main">
                <a:solidFill>
                  <a:srgbClr val="FFFFFF"/>
                </a:solidFill>
              </a14:hiddenFill>
            </a:ext>
          </a:extLst>
        </p:spPr>
      </p:pic>
    </p:spTree>
  </p:cSld>
  <p:clrMap bg1="dk1" tx1="lt1" bg2="dk2" tx2="lt2" accent1="accent1" accent2="accent2" accent3="accent3" accent4="accent4" accent5="accent5" accent6="accent6" hlink="hlink" folHlink="folHlink"/>
  <p:sldLayoutIdLst>
    <p:sldLayoutId id="2147483701" r:id="rId1"/>
    <p:sldLayoutId id="2147483688" r:id="rId2"/>
    <p:sldLayoutId id="2147483704" r:id="rId3"/>
    <p:sldLayoutId id="2147483689" r:id="rId4"/>
    <p:sldLayoutId id="2147483703" r:id="rId5"/>
  </p:sldLayoutIdLst>
  <p:timing>
    <p:tnLst>
      <p:par>
        <p:cTn id="1" dur="indefinite" restart="never" nodeType="tmRoot"/>
      </p:par>
    </p:tnLst>
  </p:timing>
  <p:hf hdr="0" ftr="0" dt="0"/>
  <p:txStyles>
    <p:titleStyle>
      <a:lvl1pPr algn="r" rtl="0" eaLnBrk="0" fontAlgn="base" hangingPunct="0">
        <a:lnSpc>
          <a:spcPts val="4400"/>
        </a:lnSpc>
        <a:spcBef>
          <a:spcPct val="0"/>
        </a:spcBef>
        <a:spcAft>
          <a:spcPct val="0"/>
        </a:spcAft>
        <a:defRPr sz="4400" b="1" kern="1200" baseline="0">
          <a:ln w="500">
            <a:noFill/>
          </a:ln>
          <a:solidFill>
            <a:schemeClr val="tx2"/>
          </a:solidFill>
          <a:effectLst>
            <a:outerShdw blurRad="38100" dist="38100" dir="2700000" algn="tl">
              <a:srgbClr val="000000">
                <a:alpha val="43137"/>
              </a:srgbClr>
            </a:outerShdw>
            <a:reflection blurRad="6350" stA="55000" endA="300" endPos="45500" dir="5400000" sy="-100000" algn="bl" rotWithShape="0"/>
          </a:effectLst>
          <a:latin typeface="+mj-lt"/>
          <a:ea typeface="+mj-ea"/>
          <a:cs typeface="+mj-cs"/>
        </a:defRPr>
      </a:lvl1pPr>
      <a:lvl2pPr algn="r" rtl="0" eaLnBrk="0" fontAlgn="base" hangingPunct="0">
        <a:spcBef>
          <a:spcPct val="0"/>
        </a:spcBef>
        <a:spcAft>
          <a:spcPct val="0"/>
        </a:spcAft>
        <a:defRPr sz="3000" b="1">
          <a:solidFill>
            <a:schemeClr val="tx2"/>
          </a:solidFill>
          <a:latin typeface="Corbel" pitchFamily="34" charset="0"/>
        </a:defRPr>
      </a:lvl2pPr>
      <a:lvl3pPr algn="r" rtl="0" eaLnBrk="0" fontAlgn="base" hangingPunct="0">
        <a:spcBef>
          <a:spcPct val="0"/>
        </a:spcBef>
        <a:spcAft>
          <a:spcPct val="0"/>
        </a:spcAft>
        <a:defRPr sz="3000" b="1">
          <a:solidFill>
            <a:schemeClr val="tx2"/>
          </a:solidFill>
          <a:latin typeface="Corbel" pitchFamily="34" charset="0"/>
        </a:defRPr>
      </a:lvl3pPr>
      <a:lvl4pPr algn="r" rtl="0" eaLnBrk="0" fontAlgn="base" hangingPunct="0">
        <a:spcBef>
          <a:spcPct val="0"/>
        </a:spcBef>
        <a:spcAft>
          <a:spcPct val="0"/>
        </a:spcAft>
        <a:defRPr sz="3000" b="1">
          <a:solidFill>
            <a:schemeClr val="tx2"/>
          </a:solidFill>
          <a:latin typeface="Corbel" pitchFamily="34" charset="0"/>
        </a:defRPr>
      </a:lvl4pPr>
      <a:lvl5pPr algn="r" rtl="0" eaLnBrk="0" fontAlgn="base" hangingPunct="0">
        <a:spcBef>
          <a:spcPct val="0"/>
        </a:spcBef>
        <a:spcAft>
          <a:spcPct val="0"/>
        </a:spcAft>
        <a:defRPr sz="3000" b="1">
          <a:solidFill>
            <a:schemeClr val="tx2"/>
          </a:solidFill>
          <a:latin typeface="Corbel" pitchFamily="34" charset="0"/>
        </a:defRPr>
      </a:lvl5pPr>
      <a:lvl6pPr marL="457200" algn="r" rtl="0" fontAlgn="base">
        <a:spcBef>
          <a:spcPct val="0"/>
        </a:spcBef>
        <a:spcAft>
          <a:spcPct val="0"/>
        </a:spcAft>
        <a:defRPr sz="3000" b="1">
          <a:solidFill>
            <a:schemeClr val="tx2"/>
          </a:solidFill>
          <a:latin typeface="Corbel" pitchFamily="34" charset="0"/>
        </a:defRPr>
      </a:lvl6pPr>
      <a:lvl7pPr marL="914400" algn="r" rtl="0" fontAlgn="base">
        <a:spcBef>
          <a:spcPct val="0"/>
        </a:spcBef>
        <a:spcAft>
          <a:spcPct val="0"/>
        </a:spcAft>
        <a:defRPr sz="3000" b="1">
          <a:solidFill>
            <a:schemeClr val="tx2"/>
          </a:solidFill>
          <a:latin typeface="Corbel" pitchFamily="34" charset="0"/>
        </a:defRPr>
      </a:lvl7pPr>
      <a:lvl8pPr marL="1371600" algn="r" rtl="0" fontAlgn="base">
        <a:spcBef>
          <a:spcPct val="0"/>
        </a:spcBef>
        <a:spcAft>
          <a:spcPct val="0"/>
        </a:spcAft>
        <a:defRPr sz="3000" b="1">
          <a:solidFill>
            <a:schemeClr val="tx2"/>
          </a:solidFill>
          <a:latin typeface="Corbel" pitchFamily="34" charset="0"/>
        </a:defRPr>
      </a:lvl8pPr>
      <a:lvl9pPr marL="1828800" algn="r" rtl="0" fontAlgn="base">
        <a:spcBef>
          <a:spcPct val="0"/>
        </a:spcBef>
        <a:spcAft>
          <a:spcPct val="0"/>
        </a:spcAft>
        <a:defRPr sz="3000" b="1">
          <a:solidFill>
            <a:schemeClr val="tx2"/>
          </a:solidFill>
          <a:latin typeface="Corbel" pitchFamily="34" charset="0"/>
        </a:defRPr>
      </a:lvl9pPr>
    </p:titleStyle>
    <p:bodyStyle>
      <a:lvl1pPr marL="319088" indent="-319088" algn="l" rtl="0" eaLnBrk="0" fontAlgn="base" hangingPunct="0">
        <a:spcBef>
          <a:spcPct val="20000"/>
        </a:spcBef>
        <a:spcAft>
          <a:spcPct val="0"/>
        </a:spcAft>
        <a:buClr>
          <a:schemeClr val="accent5">
            <a:lumMod val="40000"/>
            <a:lumOff val="60000"/>
          </a:schemeClr>
        </a:buClr>
        <a:buSzPct val="70000"/>
        <a:buFont typeface="Wingdings 2" pitchFamily="18" charset="2"/>
        <a:buChar char=""/>
        <a:defRPr sz="32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1pPr>
      <a:lvl2pPr marL="630238" indent="-273050" algn="l" rtl="0" eaLnBrk="0" fontAlgn="base" hangingPunct="0">
        <a:spcBef>
          <a:spcPct val="20000"/>
        </a:spcBef>
        <a:spcAft>
          <a:spcPct val="0"/>
        </a:spcAft>
        <a:buClr>
          <a:schemeClr val="accent2">
            <a:lumMod val="60000"/>
            <a:lumOff val="40000"/>
          </a:schemeClr>
        </a:buClr>
        <a:buFont typeface="Wingdings 2" pitchFamily="18" charset="2"/>
        <a:buChar char=""/>
        <a:defRPr sz="30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2pPr>
      <a:lvl3pPr marL="922338" indent="-273050" algn="l" rtl="0" eaLnBrk="0" fontAlgn="base" hangingPunct="0">
        <a:spcBef>
          <a:spcPct val="20000"/>
        </a:spcBef>
        <a:spcAft>
          <a:spcPct val="0"/>
        </a:spcAft>
        <a:buClr>
          <a:schemeClr val="tx1">
            <a:lumMod val="50000"/>
          </a:schemeClr>
        </a:buClr>
        <a:buFont typeface="Wingdings 2" pitchFamily="18" charset="2"/>
        <a:buChar char=""/>
        <a:defRPr sz="28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3pPr>
      <a:lvl4pPr marL="1187450" indent="-228600" algn="l" rtl="0" eaLnBrk="0" fontAlgn="base" hangingPunct="0">
        <a:spcBef>
          <a:spcPct val="20000"/>
        </a:spcBef>
        <a:spcAft>
          <a:spcPct val="0"/>
        </a:spcAft>
        <a:buClr>
          <a:srgbClr val="F8BD52"/>
        </a:buClr>
        <a:buFont typeface="Wingdings 2" pitchFamily="18" charset="2"/>
        <a:buChar char=""/>
        <a:defRPr sz="26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4pPr>
      <a:lvl5pPr marL="1425575" indent="-228600" algn="l" rtl="0" eaLnBrk="0" fontAlgn="base" hangingPunct="0">
        <a:spcBef>
          <a:spcPct val="20000"/>
        </a:spcBef>
        <a:spcAft>
          <a:spcPct val="0"/>
        </a:spcAft>
        <a:buClr>
          <a:srgbClr val="46A6BD"/>
        </a:buClr>
        <a:buFont typeface="Wingdings 2" pitchFamily="18" charset="2"/>
        <a:buChar char=""/>
        <a:defRPr sz="24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5pPr>
      <a:lvl6pPr marL="1673352" indent="-228600" algn="l" rtl="0" eaLnBrk="1" latinLnBrk="0" hangingPunct="1">
        <a:spcBef>
          <a:spcPct val="20000"/>
        </a:spcBef>
        <a:buClr>
          <a:schemeClr val="accent6"/>
        </a:buClr>
        <a:buFont typeface="Wingdings 2"/>
        <a:buChar char=""/>
        <a:defRPr sz="1800" kern="1200">
          <a:solidFill>
            <a:schemeClr val="tx1"/>
          </a:solidFill>
          <a:latin typeface="+mn-lt"/>
          <a:ea typeface="+mn-ea"/>
          <a:cs typeface="+mn-cs"/>
        </a:defRPr>
      </a:lvl6pPr>
      <a:lvl7pPr marL="1911096" indent="-228600" algn="l" rtl="0" eaLnBrk="1" latinLnBrk="0" hangingPunct="1">
        <a:spcBef>
          <a:spcPct val="20000"/>
        </a:spcBef>
        <a:buClr>
          <a:schemeClr val="tx2"/>
        </a:buClr>
        <a:buFont typeface="Wingdings 2"/>
        <a:buChar char=""/>
        <a:defRPr sz="1600" kern="1200">
          <a:solidFill>
            <a:schemeClr val="tx1"/>
          </a:solidFill>
          <a:latin typeface="+mn-lt"/>
          <a:ea typeface="+mn-ea"/>
          <a:cs typeface="+mn-cs"/>
        </a:defRPr>
      </a:lvl7pPr>
      <a:lvl8pPr marL="2121408"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8pPr>
      <a:lvl9pPr marL="2322576"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9pPr>
    </p:bodyStyle>
    <p:otherStyle>
      <a:lvl1pPr marL="0" algn="l" rtl="0" eaLnBrk="1" hangingPunct="1">
        <a:defRPr kern="1200">
          <a:solidFill>
            <a:schemeClr val="tx1"/>
          </a:solidFill>
          <a:latin typeface="+mn-lt"/>
          <a:ea typeface="+mn-ea"/>
          <a:cs typeface="+mn-cs"/>
        </a:defRPr>
      </a:lvl1pPr>
      <a:lvl2pPr marL="457200" algn="l" rtl="0" eaLnBrk="1" hangingPunct="1">
        <a:defRPr kern="1200">
          <a:solidFill>
            <a:schemeClr val="tx1"/>
          </a:solidFill>
          <a:latin typeface="+mn-lt"/>
          <a:ea typeface="+mn-ea"/>
          <a:cs typeface="+mn-cs"/>
        </a:defRPr>
      </a:lvl2pPr>
      <a:lvl3pPr marL="914400" algn="l" rtl="0" eaLnBrk="1" hangingPunct="1">
        <a:defRPr kern="1200">
          <a:solidFill>
            <a:schemeClr val="tx1"/>
          </a:solidFill>
          <a:latin typeface="+mn-lt"/>
          <a:ea typeface="+mn-ea"/>
          <a:cs typeface="+mn-cs"/>
        </a:defRPr>
      </a:lvl3pPr>
      <a:lvl4pPr marL="1371600" algn="l" rtl="0" eaLnBrk="1" hangingPunct="1">
        <a:defRPr kern="1200">
          <a:solidFill>
            <a:schemeClr val="tx1"/>
          </a:solidFill>
          <a:latin typeface="+mn-lt"/>
          <a:ea typeface="+mn-ea"/>
          <a:cs typeface="+mn-cs"/>
        </a:defRPr>
      </a:lvl4pPr>
      <a:lvl5pPr marL="1828800" algn="l" rtl="0" eaLnBrk="1" hangingPunct="1">
        <a:defRPr kern="1200">
          <a:solidFill>
            <a:schemeClr val="tx1"/>
          </a:solidFill>
          <a:latin typeface="+mn-lt"/>
          <a:ea typeface="+mn-ea"/>
          <a:cs typeface="+mn-cs"/>
        </a:defRPr>
      </a:lvl5pPr>
      <a:lvl6pPr marL="2286000" algn="l" rtl="0" eaLnBrk="1" hangingPunct="1">
        <a:defRPr kern="1200">
          <a:solidFill>
            <a:schemeClr val="tx1"/>
          </a:solidFill>
          <a:latin typeface="+mn-lt"/>
          <a:ea typeface="+mn-ea"/>
          <a:cs typeface="+mn-cs"/>
        </a:defRPr>
      </a:lvl6pPr>
      <a:lvl7pPr marL="2743200" algn="l" rtl="0" eaLnBrk="1" hangingPunct="1">
        <a:defRPr kern="1200">
          <a:solidFill>
            <a:schemeClr val="tx1"/>
          </a:solidFill>
          <a:latin typeface="+mn-lt"/>
          <a:ea typeface="+mn-ea"/>
          <a:cs typeface="+mn-cs"/>
        </a:defRPr>
      </a:lvl7pPr>
      <a:lvl8pPr marL="3200400" algn="l" rtl="0" eaLnBrk="1" hangingPunct="1">
        <a:defRPr kern="1200">
          <a:solidFill>
            <a:schemeClr val="tx1"/>
          </a:solidFill>
          <a:latin typeface="+mn-lt"/>
          <a:ea typeface="+mn-ea"/>
          <a:cs typeface="+mn-cs"/>
        </a:defRPr>
      </a:lvl8pPr>
      <a:lvl9pPr marL="3657600" algn="l" rtl="0" eaLnBrk="1" hangingPunct="1">
        <a:defRPr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academy.telerik.com/"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6.jpe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2" Type="http://schemas.openxmlformats.org/officeDocument/2006/relationships/hyperlink" Target="http://windows.microsoft.com/bg-bg/windows-vista/what-is-disk-defragmentation"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5.jpe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22.jpeg"/><Relationship Id="rId13" Type="http://schemas.openxmlformats.org/officeDocument/2006/relationships/image" Target="../media/image27.png"/><Relationship Id="rId3" Type="http://schemas.openxmlformats.org/officeDocument/2006/relationships/image" Target="../media/image17.jpeg"/><Relationship Id="rId7" Type="http://schemas.openxmlformats.org/officeDocument/2006/relationships/image" Target="../media/image21.png"/><Relationship Id="rId12" Type="http://schemas.openxmlformats.org/officeDocument/2006/relationships/image" Target="../media/image26.jpeg"/><Relationship Id="rId2" Type="http://schemas.openxmlformats.org/officeDocument/2006/relationships/image" Target="../media/image16.jpeg"/><Relationship Id="rId16" Type="http://schemas.openxmlformats.org/officeDocument/2006/relationships/image" Target="../media/image30.png"/><Relationship Id="rId1" Type="http://schemas.openxmlformats.org/officeDocument/2006/relationships/slideLayout" Target="../slideLayouts/slideLayout4.xml"/><Relationship Id="rId6" Type="http://schemas.openxmlformats.org/officeDocument/2006/relationships/image" Target="../media/image20.jpeg"/><Relationship Id="rId11" Type="http://schemas.openxmlformats.org/officeDocument/2006/relationships/image" Target="../media/image25.png"/><Relationship Id="rId5" Type="http://schemas.openxmlformats.org/officeDocument/2006/relationships/image" Target="../media/image19.jpeg"/><Relationship Id="rId15" Type="http://schemas.openxmlformats.org/officeDocument/2006/relationships/image" Target="../media/image29.png"/><Relationship Id="rId10" Type="http://schemas.openxmlformats.org/officeDocument/2006/relationships/image" Target="../media/image24.jpeg"/><Relationship Id="rId4" Type="http://schemas.openxmlformats.org/officeDocument/2006/relationships/image" Target="../media/image18.png"/><Relationship Id="rId9" Type="http://schemas.openxmlformats.org/officeDocument/2006/relationships/image" Target="../media/image23.jpeg"/><Relationship Id="rId14" Type="http://schemas.openxmlformats.org/officeDocument/2006/relationships/image" Target="../media/image28.gi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hyperlink" Target="http://bg.wikipedia.org/wiki/Symbian"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en.wikipedia.org/wiki/Dual_Vee_Model" TargetMode="External"/><Relationship Id="rId7" Type="http://schemas.openxmlformats.org/officeDocument/2006/relationships/hyperlink" Target="http://en.wikipedia.org/wiki/Scrum_(software_development)" TargetMode="External"/><Relationship Id="rId2" Type="http://schemas.openxmlformats.org/officeDocument/2006/relationships/hyperlink" Target="http://en.wikipedia.org/wiki/List_of_Microsoft_codenames" TargetMode="External"/><Relationship Id="rId1" Type="http://schemas.openxmlformats.org/officeDocument/2006/relationships/slideLayout" Target="../slideLayouts/slideLayout2.xml"/><Relationship Id="rId6" Type="http://schemas.openxmlformats.org/officeDocument/2006/relationships/hyperlink" Target="http://en.wikipedia.org/wiki/Agile_software_development" TargetMode="External"/><Relationship Id="rId5" Type="http://schemas.openxmlformats.org/officeDocument/2006/relationships/hyperlink" Target="http://en.wikipedia.org/wiki/Spiral_model" TargetMode="External"/><Relationship Id="rId4" Type="http://schemas.openxmlformats.org/officeDocument/2006/relationships/hyperlink" Target="http://goo.gl/f9tgGx" TargetMode="External"/></Relationships>
</file>

<file path=ppt/slides/_rels/slide19.xml.rels><?xml version="1.0" encoding="UTF-8" standalone="yes"?>
<Relationships xmlns="http://schemas.openxmlformats.org/package/2006/relationships"><Relationship Id="rId8" Type="http://schemas.microsoft.com/office/2007/relationships/hdphoto" Target="../media/hdphoto5.wdp"/><Relationship Id="rId13" Type="http://schemas.openxmlformats.org/officeDocument/2006/relationships/image" Target="../media/image40.png"/><Relationship Id="rId3" Type="http://schemas.microsoft.com/office/2007/relationships/hdphoto" Target="../media/hdphoto3.wdp"/><Relationship Id="rId7" Type="http://schemas.openxmlformats.org/officeDocument/2006/relationships/image" Target="../media/image35.jpeg"/><Relationship Id="rId12" Type="http://schemas.openxmlformats.org/officeDocument/2006/relationships/image" Target="../media/image39.jpeg"/><Relationship Id="rId2" Type="http://schemas.openxmlformats.org/officeDocument/2006/relationships/image" Target="../media/image32.jpeg"/><Relationship Id="rId1" Type="http://schemas.openxmlformats.org/officeDocument/2006/relationships/slideLayout" Target="../slideLayouts/slideLayout4.xml"/><Relationship Id="rId6" Type="http://schemas.openxmlformats.org/officeDocument/2006/relationships/image" Target="../media/image34.jpeg"/><Relationship Id="rId11" Type="http://schemas.openxmlformats.org/officeDocument/2006/relationships/image" Target="../media/image38.jpeg"/><Relationship Id="rId5" Type="http://schemas.microsoft.com/office/2007/relationships/hdphoto" Target="../media/hdphoto4.wdp"/><Relationship Id="rId10" Type="http://schemas.openxmlformats.org/officeDocument/2006/relationships/image" Target="../media/image37.jpeg"/><Relationship Id="rId4" Type="http://schemas.openxmlformats.org/officeDocument/2006/relationships/image" Target="../media/image33.jpeg"/><Relationship Id="rId9" Type="http://schemas.openxmlformats.org/officeDocument/2006/relationships/image" Target="../media/image36.jpeg"/></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en.wikipedia.org/wiki/Category:Lossy_compression_algorithms" TargetMode="External"/><Relationship Id="rId2" Type="http://schemas.openxmlformats.org/officeDocument/2006/relationships/hyperlink" Target="http://en.wikipedia.org/wiki/Category:Lossless_compression_algorithms"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jpeg"/><Relationship Id="rId1" Type="http://schemas.openxmlformats.org/officeDocument/2006/relationships/slideLayout" Target="../slideLayouts/slideLayout4.xml"/><Relationship Id="rId4" Type="http://schemas.openxmlformats.org/officeDocument/2006/relationships/image" Target="../media/image4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bg.wikipedia.org/wiki/Pdf" TargetMode="External"/><Relationship Id="rId2" Type="http://schemas.openxmlformats.org/officeDocument/2006/relationships/hyperlink" Target="http://bg.wikipedia.org/wiki/DXF"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jpeg"/><Relationship Id="rId1" Type="http://schemas.openxmlformats.org/officeDocument/2006/relationships/slideLayout" Target="../slideLayouts/slideLayout4.xml"/><Relationship Id="rId6" Type="http://schemas.openxmlformats.org/officeDocument/2006/relationships/image" Target="../media/image48.png"/><Relationship Id="rId5" Type="http://schemas.microsoft.com/office/2007/relationships/hdphoto" Target="../media/hdphoto6.wdp"/><Relationship Id="rId4" Type="http://schemas.openxmlformats.org/officeDocument/2006/relationships/image" Target="../media/image47.jpe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bg.wikipedia.org/wiki/%D0%92%D0%B5%D0%BA%D1%82%D0%BE%D1%80%D0%BD%D0%B0_%D0%B3%D1%80%D0%B0%D1%84%D0%B8%D0%BA%D0%B0" TargetMode="External"/><Relationship Id="rId2" Type="http://schemas.openxmlformats.org/officeDocument/2006/relationships/hyperlink" Target="http://goo.gl/V3pzLa"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0.jpeg"/><Relationship Id="rId7" Type="http://schemas.openxmlformats.org/officeDocument/2006/relationships/image" Target="../media/image54.png"/><Relationship Id="rId2" Type="http://schemas.openxmlformats.org/officeDocument/2006/relationships/image" Target="../media/image49.png"/><Relationship Id="rId1" Type="http://schemas.openxmlformats.org/officeDocument/2006/relationships/slideLayout" Target="../slideLayouts/slideLayout4.xml"/><Relationship Id="rId6" Type="http://schemas.openxmlformats.org/officeDocument/2006/relationships/image" Target="../media/image53.png"/><Relationship Id="rId5" Type="http://schemas.openxmlformats.org/officeDocument/2006/relationships/image" Target="../media/image52.jpeg"/><Relationship Id="rId4" Type="http://schemas.openxmlformats.org/officeDocument/2006/relationships/image" Target="../media/image51.jpe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hyperlink" Target="http://bg.wikipedia.org/wiki/%D0%9F%D0%BB%D0%B0%D0%BD%D0%B8%D1%80%D0%B0%D0%BD%D0%B5_%D0%BD%D0%B0_%D1%80%D0%B5%D1%81%D1%83%D1%80%D1%81%D0%B8%D1%82%D0%B5_%D0%BD%D0%B0_%D0%BF%D1%80%D0%B5%D0%B4%D0%BF%D1%80%D0%B8%D1%8F%D1%82%D0%B8%D0%B5%D1%82%D0%BE#.D0.9A.D0.BE.D0.BC.D0.BF.D0.BE.D0.BD.D0.B5.D0.BD.D1.82.D0.B8"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56.jpe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goo.gl/SCyL8O" TargetMode="External"/><Relationship Id="rId2" Type="http://schemas.openxmlformats.org/officeDocument/2006/relationships/hyperlink" Target="http://bg.wikipedia.org/wiki/SHA-1" TargetMode="External"/><Relationship Id="rId1" Type="http://schemas.openxmlformats.org/officeDocument/2006/relationships/slideLayout" Target="../slideLayouts/slideLayout2.xml"/><Relationship Id="rId5" Type="http://schemas.openxmlformats.org/officeDocument/2006/relationships/hyperlink" Target="http://bg.wikipedia.org/wiki/MD4" TargetMode="External"/><Relationship Id="rId4" Type="http://schemas.openxmlformats.org/officeDocument/2006/relationships/hyperlink" Target="http://bg.wikipedia.org/wiki/DES" TargetMode="External"/></Relationships>
</file>

<file path=ppt/slides/_rels/slide3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jpeg"/><Relationship Id="rId1" Type="http://schemas.openxmlformats.org/officeDocument/2006/relationships/slideLayout" Target="../slideLayouts/slideLayout4.xml"/><Relationship Id="rId5" Type="http://schemas.openxmlformats.org/officeDocument/2006/relationships/image" Target="../media/image62.png"/><Relationship Id="rId4" Type="http://schemas.openxmlformats.org/officeDocument/2006/relationships/image" Target="../media/image6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image" Target="../media/image63.jpeg"/><Relationship Id="rId1" Type="http://schemas.openxmlformats.org/officeDocument/2006/relationships/slideLayout" Target="../slideLayouts/slideLayout4.xml"/><Relationship Id="rId5" Type="http://schemas.openxmlformats.org/officeDocument/2006/relationships/image" Target="../media/image66.jpeg"/><Relationship Id="rId4" Type="http://schemas.openxmlformats.org/officeDocument/2006/relationships/image" Target="../media/image65.jpeg"/></Relationships>
</file>

<file path=ppt/slides/_rels/slide4.xml.rels><?xml version="1.0" encoding="UTF-8" standalone="yes"?>
<Relationships xmlns="http://schemas.openxmlformats.org/package/2006/relationships"><Relationship Id="rId3" Type="http://schemas.openxmlformats.org/officeDocument/2006/relationships/hyperlink" Target="http://goo.gl/SNqmQr" TargetMode="External"/><Relationship Id="rId2" Type="http://schemas.openxmlformats.org/officeDocument/2006/relationships/hyperlink" Target="http://goo.gl/R1QEqL" TargetMode="External"/><Relationship Id="rId1" Type="http://schemas.openxmlformats.org/officeDocument/2006/relationships/slideLayout" Target="../slideLayouts/slideLayout2.xml"/><Relationship Id="rId6" Type="http://schemas.openxmlformats.org/officeDocument/2006/relationships/hyperlink" Target="http://goo.gl/6f9cgW" TargetMode="External"/><Relationship Id="rId5" Type="http://schemas.openxmlformats.org/officeDocument/2006/relationships/hyperlink" Target="http://goo.gl/86iDUU" TargetMode="External"/><Relationship Id="rId4" Type="http://schemas.openxmlformats.org/officeDocument/2006/relationships/hyperlink" Target="http://goo.gl/Xb8rTr"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hyperlink" Target="http://en.wikipedia.org/wiki/Realtek" TargetMode="Externa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image" Target="../media/image68.jpe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hyperlink" Target="http://en.wikipedia.org/wiki/TCP/IP_model" TargetMode="External"/><Relationship Id="rId2" Type="http://schemas.openxmlformats.org/officeDocument/2006/relationships/hyperlink" Target="http://bg.wikipedia.org/wiki/TCP/IP" TargetMode="Externa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image" Target="../media/image70.jpeg"/><Relationship Id="rId1" Type="http://schemas.openxmlformats.org/officeDocument/2006/relationships/slideLayout" Target="../slideLayouts/slideLayout4.xml"/><Relationship Id="rId5" Type="http://schemas.openxmlformats.org/officeDocument/2006/relationships/image" Target="../media/image73.jpeg"/><Relationship Id="rId4" Type="http://schemas.openxmlformats.org/officeDocument/2006/relationships/image" Target="../media/image72.jpe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hyperlink" Target="http://bg.wikipedia.org/wiki/POP3" TargetMode="External"/><Relationship Id="rId2" Type="http://schemas.openxmlformats.org/officeDocument/2006/relationships/hyperlink" Target="http://bg.wikipedia.org/wiki/TCP" TargetMode="External"/><Relationship Id="rId1" Type="http://schemas.openxmlformats.org/officeDocument/2006/relationships/slideLayout" Target="../slideLayouts/slideLayout2.xml"/><Relationship Id="rId6" Type="http://schemas.openxmlformats.org/officeDocument/2006/relationships/hyperlink" Target="http://en.wikipedia.org/wiki/Simple_Mail_Transfer_Protocol" TargetMode="External"/><Relationship Id="rId5" Type="http://schemas.openxmlformats.org/officeDocument/2006/relationships/hyperlink" Target="http://bg.wikipedia.org/wiki/SMTP" TargetMode="External"/><Relationship Id="rId4" Type="http://schemas.openxmlformats.org/officeDocument/2006/relationships/hyperlink" Target="http://bg.wikipedia.org/wiki/IMAP" TargetMode="External"/></Relationships>
</file>

<file path=ppt/slides/_rels/slide48.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image" Target="../media/image74.jpeg"/><Relationship Id="rId1" Type="http://schemas.openxmlformats.org/officeDocument/2006/relationships/slideLayout" Target="../slideLayouts/slideLayout4.xml"/><Relationship Id="rId6" Type="http://schemas.openxmlformats.org/officeDocument/2006/relationships/image" Target="../media/image78.jpeg"/><Relationship Id="rId5" Type="http://schemas.openxmlformats.org/officeDocument/2006/relationships/image" Target="../media/image77.png"/><Relationship Id="rId4" Type="http://schemas.openxmlformats.org/officeDocument/2006/relationships/image" Target="../media/image76.jpe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4.xml"/><Relationship Id="rId4" Type="http://schemas.openxmlformats.org/officeDocument/2006/relationships/image" Target="../media/image11.jpeg"/></Relationships>
</file>

<file path=ppt/slides/_rels/slide50.xml.rels><?xml version="1.0" encoding="UTF-8" standalone="yes"?>
<Relationships xmlns="http://schemas.openxmlformats.org/package/2006/relationships"><Relationship Id="rId3" Type="http://schemas.openxmlformats.org/officeDocument/2006/relationships/hyperlink" Target="http://goo.gl/AHSwFO" TargetMode="External"/><Relationship Id="rId2" Type="http://schemas.openxmlformats.org/officeDocument/2006/relationships/hyperlink" Target="http://en.wikipedia.org/wiki/TeamViewer" TargetMode="Externa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image" Target="../media/image79.jpeg"/><Relationship Id="rId1" Type="http://schemas.openxmlformats.org/officeDocument/2006/relationships/slideLayout" Target="../slideLayouts/slideLayout4.xml"/><Relationship Id="rId5" Type="http://schemas.openxmlformats.org/officeDocument/2006/relationships/image" Target="../media/image82.jpeg"/><Relationship Id="rId4" Type="http://schemas.openxmlformats.org/officeDocument/2006/relationships/image" Target="../media/image81.jpe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hyperlink" Target="http://bg.wikipedia.org/wiki/HTTP" TargetMode="External"/><Relationship Id="rId2" Type="http://schemas.openxmlformats.org/officeDocument/2006/relationships/hyperlink" Target="http://bg.wikipedia.org/wiki/OSI_%D0%BC%D0%BE%D0%B4%D0%B5%D0%BB" TargetMode="External"/><Relationship Id="rId1" Type="http://schemas.openxmlformats.org/officeDocument/2006/relationships/slideLayout" Target="../slideLayouts/slideLayout2.xml"/><Relationship Id="rId4" Type="http://schemas.openxmlformats.org/officeDocument/2006/relationships/hyperlink" Target="http://en.wikipedia.org/wiki/List_of_HTTP_status_codes" TargetMode="External"/></Relationships>
</file>

<file path=ppt/slides/_rels/slide54.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image" Target="../media/image83.png"/><Relationship Id="rId1" Type="http://schemas.openxmlformats.org/officeDocument/2006/relationships/slideLayout" Target="../slideLayouts/slideLayout4.xml"/><Relationship Id="rId6" Type="http://schemas.openxmlformats.org/officeDocument/2006/relationships/image" Target="../media/image86.png"/><Relationship Id="rId5" Type="http://schemas.openxmlformats.org/officeDocument/2006/relationships/image" Target="../media/image85.png"/><Relationship Id="rId4" Type="http://schemas.microsoft.com/office/2007/relationships/hdphoto" Target="../media/hdphoto7.wdp"/></Relationships>
</file>

<file path=ppt/slides/_rels/slide55.xml.rels><?xml version="1.0" encoding="UTF-8" standalone="yes"?>
<Relationships xmlns="http://schemas.openxmlformats.org/package/2006/relationships"><Relationship Id="rId2" Type="http://schemas.openxmlformats.org/officeDocument/2006/relationships/comments" Target="../comments/comment1.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hyperlink" Target="http://www.w3schools.com/tags/att_meta_charset.asp" TargetMode="Externa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jpeg"/><Relationship Id="rId1" Type="http://schemas.openxmlformats.org/officeDocument/2006/relationships/slideLayout" Target="../slideLayouts/slideLayout4.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8" Type="http://schemas.openxmlformats.org/officeDocument/2006/relationships/hyperlink" Target="http://mvccourse.telerik.com/" TargetMode="External"/><Relationship Id="rId13" Type="http://schemas.openxmlformats.org/officeDocument/2006/relationships/hyperlink" Target="http://algoacademy.telerik.com/" TargetMode="External"/><Relationship Id="rId18" Type="http://schemas.openxmlformats.org/officeDocument/2006/relationships/hyperlink" Target="http://www.minkov.it/" TargetMode="External"/><Relationship Id="rId3" Type="http://schemas.openxmlformats.org/officeDocument/2006/relationships/hyperlink" Target="http://kursove-uroci-knigi-obuchenie-programirane-web-design-csharp.info/" TargetMode="External"/><Relationship Id="rId7" Type="http://schemas.openxmlformats.org/officeDocument/2006/relationships/hyperlink" Target="http://schoolacademy.telerik.com/" TargetMode="External"/><Relationship Id="rId12" Type="http://schemas.openxmlformats.org/officeDocument/2006/relationships/hyperlink" Target="http://codecourse.telerik.com/" TargetMode="External"/><Relationship Id="rId17" Type="http://schemas.openxmlformats.org/officeDocument/2006/relationships/hyperlink" Target="http://www.introprogramming.info/" TargetMode="External"/><Relationship Id="rId2" Type="http://schemas.openxmlformats.org/officeDocument/2006/relationships/hyperlink" Target="http://forums.academy.telerik.com/" TargetMode="External"/><Relationship Id="rId16" Type="http://schemas.openxmlformats.org/officeDocument/2006/relationships/hyperlink" Target="http://mobiledevcourse.telerik.com/" TargetMode="External"/><Relationship Id="rId20" Type="http://schemas.openxmlformats.org/officeDocument/2006/relationships/hyperlink" Target="http://csharpfundamentals.telerik.com/" TargetMode="External"/><Relationship Id="rId1" Type="http://schemas.openxmlformats.org/officeDocument/2006/relationships/slideLayout" Target="../slideLayouts/slideLayout2.xml"/><Relationship Id="rId6" Type="http://schemas.openxmlformats.org/officeDocument/2006/relationships/hyperlink" Target="http://html5course.telerik.com/" TargetMode="External"/><Relationship Id="rId11" Type="http://schemas.openxmlformats.org/officeDocument/2006/relationships/hyperlink" Target="http://www.nakov.com/" TargetMode="External"/><Relationship Id="rId5" Type="http://schemas.openxmlformats.org/officeDocument/2006/relationships/hyperlink" Target="http://seocourse.telerik.com/" TargetMode="External"/><Relationship Id="rId15" Type="http://schemas.openxmlformats.org/officeDocument/2006/relationships/hyperlink" Target="http://academy.telerik.com/" TargetMode="External"/><Relationship Id="rId10" Type="http://schemas.openxmlformats.org/officeDocument/2006/relationships/hyperlink" Target="http://www.bgcoder.com/" TargetMode="External"/><Relationship Id="rId19" Type="http://schemas.openxmlformats.org/officeDocument/2006/relationships/hyperlink" Target="http://www.nikolay.it/" TargetMode="External"/><Relationship Id="rId4" Type="http://schemas.openxmlformats.org/officeDocument/2006/relationships/hyperlink" Target="http://www.telerik-kids.com/" TargetMode="External"/><Relationship Id="rId9" Type="http://schemas.openxmlformats.org/officeDocument/2006/relationships/hyperlink" Target="http://clouddevcourse.telerik.com/" TargetMode="External"/><Relationship Id="rId14" Type="http://schemas.openxmlformats.org/officeDocument/2006/relationships/hyperlink" Target="http://aspnetcourse.telerik.com/"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hyperlink" Target="http://bg.wikipedia.org/wiki/MS-DOS"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4.xml"/><Relationship Id="rId4" Type="http://schemas.openxmlformats.org/officeDocument/2006/relationships/image" Target="../media/image14.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4"/>
          <p:cNvSpPr>
            <a:spLocks noGrp="1"/>
          </p:cNvSpPr>
          <p:nvPr>
            <p:ph type="body" sz="quarter" idx="10"/>
          </p:nvPr>
        </p:nvSpPr>
        <p:spPr>
          <a:xfrm>
            <a:off x="502966" y="4695121"/>
            <a:ext cx="8129650" cy="523220"/>
          </a:xfrm>
        </p:spPr>
        <p:txBody>
          <a:bodyPr/>
          <a:lstStyle/>
          <a:p>
            <a:r>
              <a:rPr lang="bg-BG" dirty="0" smtClean="0"/>
              <a:t>Изготвен от:</a:t>
            </a:r>
            <a:endParaRPr lang="en-US" dirty="0"/>
          </a:p>
        </p:txBody>
      </p:sp>
      <p:sp>
        <p:nvSpPr>
          <p:cNvPr id="15" name="Text Placeholder 5"/>
          <p:cNvSpPr>
            <a:spLocks noGrp="1"/>
          </p:cNvSpPr>
          <p:nvPr>
            <p:ph type="body" sz="quarter" idx="11"/>
          </p:nvPr>
        </p:nvSpPr>
        <p:spPr>
          <a:xfrm>
            <a:off x="457200" y="5920219"/>
            <a:ext cx="3352800" cy="435159"/>
          </a:xfrm>
        </p:spPr>
        <p:txBody>
          <a:bodyPr/>
          <a:lstStyle/>
          <a:p>
            <a:r>
              <a:rPr lang="en-US" dirty="0" smtClean="0"/>
              <a:t>Telerik Software Academy</a:t>
            </a:r>
            <a:endParaRPr lang="en-US" dirty="0"/>
          </a:p>
        </p:txBody>
      </p:sp>
      <p:sp>
        <p:nvSpPr>
          <p:cNvPr id="16" name="Text Placeholder 6"/>
          <p:cNvSpPr>
            <a:spLocks noGrp="1"/>
          </p:cNvSpPr>
          <p:nvPr>
            <p:ph type="body" sz="quarter" idx="12"/>
          </p:nvPr>
        </p:nvSpPr>
        <p:spPr>
          <a:xfrm>
            <a:off x="457200" y="6290846"/>
            <a:ext cx="3352800" cy="338554"/>
          </a:xfrm>
        </p:spPr>
        <p:txBody>
          <a:bodyPr/>
          <a:lstStyle/>
          <a:p>
            <a:r>
              <a:rPr lang="en-US" dirty="0" smtClean="0">
                <a:hlinkClick r:id="rId3"/>
              </a:rPr>
              <a:t>academy.telerik.com</a:t>
            </a:r>
            <a:r>
              <a:rPr lang="en-US" dirty="0" smtClean="0"/>
              <a:t>   </a:t>
            </a:r>
            <a:endParaRPr lang="en-US" dirty="0"/>
          </a:p>
        </p:txBody>
      </p:sp>
      <p:pic>
        <p:nvPicPr>
          <p:cNvPr id="17" name="Picture 5" title="Telerik Software Academy - free training for Ninja developer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32733" y="178455"/>
            <a:ext cx="1582667" cy="1726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1" name="Title 1"/>
          <p:cNvSpPr>
            <a:spLocks noGrp="1"/>
          </p:cNvSpPr>
          <p:nvPr>
            <p:ph type="ctrTitle"/>
          </p:nvPr>
        </p:nvSpPr>
        <p:spPr>
          <a:xfrm>
            <a:off x="457200" y="1752600"/>
            <a:ext cx="8229600" cy="1524000"/>
          </a:xfrm>
        </p:spPr>
        <p:txBody>
          <a:bodyPr/>
          <a:lstStyle/>
          <a:p>
            <a:pPr>
              <a:lnSpc>
                <a:spcPts val="5400"/>
              </a:lnSpc>
            </a:pPr>
            <a:r>
              <a:rPr lang="bg-BG" sz="4800" dirty="0" smtClean="0"/>
              <a:t>Тренировъчен тест по информационни технологии</a:t>
            </a:r>
            <a:endParaRPr lang="en-US" sz="4800" dirty="0"/>
          </a:p>
        </p:txBody>
      </p:sp>
      <p:sp>
        <p:nvSpPr>
          <p:cNvPr id="22" name="Text Placeholder 4"/>
          <p:cNvSpPr>
            <a:spLocks noGrp="1"/>
          </p:cNvSpPr>
          <p:nvPr>
            <p:ph type="body" sz="quarter" idx="10"/>
          </p:nvPr>
        </p:nvSpPr>
        <p:spPr>
          <a:xfrm>
            <a:off x="425940" y="5256441"/>
            <a:ext cx="4129151" cy="523220"/>
          </a:xfrm>
        </p:spPr>
        <p:txBody>
          <a:bodyPr/>
          <a:lstStyle/>
          <a:p>
            <a:r>
              <a:rPr lang="bg-BG" dirty="0" smtClean="0"/>
              <a:t>Отбор: Кърт Вонегът</a:t>
            </a:r>
            <a:endParaRPr lang="en-US" dirty="0"/>
          </a:p>
        </p:txBody>
      </p:sp>
      <p:pic>
        <p:nvPicPr>
          <p:cNvPr id="1026" name="Picture 2" descr="D:\Telerik\C#1\TeamworkAssignment\7671.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07612" y="4343400"/>
            <a:ext cx="3264788" cy="22037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55314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smtClean="0"/>
              <a:t>Отговор</a:t>
            </a:r>
            <a:endParaRPr lang="en-US" dirty="0"/>
          </a:p>
        </p:txBody>
      </p:sp>
      <p:sp>
        <p:nvSpPr>
          <p:cNvPr id="3" name="Content Placeholder 2"/>
          <p:cNvSpPr>
            <a:spLocks noGrp="1"/>
          </p:cNvSpPr>
          <p:nvPr>
            <p:ph idx="1"/>
          </p:nvPr>
        </p:nvSpPr>
        <p:spPr>
          <a:xfrm>
            <a:off x="228600" y="990600"/>
            <a:ext cx="8686800" cy="5638800"/>
          </a:xfrm>
        </p:spPr>
        <p:txBody>
          <a:bodyPr/>
          <a:lstStyle/>
          <a:p>
            <a:r>
              <a:rPr lang="ru-RU" sz="2800" dirty="0"/>
              <a:t>С времето файловете на твърдия диск се разбъркват при запис, промяна или изтриване. Промените, които се записват във файл, често се съхраняват на друго място на диска от първоначалния файл. Програмата за дефрагментиране на диска подрежда разбърканите файлове на твърдия диск по начин, който осигурява по-добра работа. </a:t>
            </a:r>
            <a:endParaRPr lang="ru-RU" sz="2800" dirty="0" smtClean="0"/>
          </a:p>
          <a:p>
            <a:r>
              <a:rPr lang="en-US" sz="2400" dirty="0" smtClean="0">
                <a:hlinkClick r:id="rId2"/>
              </a:rPr>
              <a:t>http</a:t>
            </a:r>
            <a:r>
              <a:rPr lang="en-US" sz="2400" dirty="0">
                <a:hlinkClick r:id="rId2"/>
              </a:rPr>
              <a:t>://windows.microsoft.com/bg-bg/windows-vista/what-is-disk-defragmentation</a:t>
            </a:r>
            <a:endParaRPr lang="bg-BG" sz="2400"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10</a:t>
            </a:fld>
            <a:endParaRPr lang="en-US" dirty="0"/>
          </a:p>
        </p:txBody>
      </p:sp>
    </p:spTree>
    <p:extLst>
      <p:ext uri="{BB962C8B-B14F-4D97-AF65-F5344CB8AC3E}">
        <p14:creationId xmlns:p14="http://schemas.microsoft.com/office/powerpoint/2010/main" val="13262192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3962399"/>
            <a:ext cx="6096000" cy="1295401"/>
          </a:xfrm>
        </p:spPr>
        <p:txBody>
          <a:bodyPr/>
          <a:lstStyle/>
          <a:p>
            <a:r>
              <a:rPr lang="bg-BG" dirty="0" smtClean="0"/>
              <a:t>Пренос на данни и бройни системи</a:t>
            </a:r>
            <a:endParaRPr lang="en-US" dirty="0"/>
          </a:p>
        </p:txBody>
      </p:sp>
      <p:sp>
        <p:nvSpPr>
          <p:cNvPr id="10" name="Subtitle 2"/>
          <p:cNvSpPr>
            <a:spLocks noGrp="1"/>
          </p:cNvSpPr>
          <p:nvPr>
            <p:ph type="subTitle" idx="1"/>
          </p:nvPr>
        </p:nvSpPr>
        <p:spPr>
          <a:xfrm>
            <a:off x="1219200" y="5445920"/>
            <a:ext cx="6705600" cy="954880"/>
          </a:xfrm>
        </p:spPr>
        <p:txBody>
          <a:bodyPr/>
          <a:lstStyle/>
          <a:p>
            <a:r>
              <a:rPr lang="bg-BG" dirty="0" smtClean="0"/>
              <a:t>Канали за пренос на данни, единици за измерване, работа с бройни системи</a:t>
            </a:r>
            <a:endParaRPr lang="en-US" dirty="0"/>
          </a:p>
        </p:txBody>
      </p:sp>
      <p:pic>
        <p:nvPicPr>
          <p:cNvPr id="11" name="Picture 2" descr="http://www.expressasp.com/Portals/2/dreamstimeweb_361614%20world%20data%20transfer.jpg"/>
          <p:cNvPicPr>
            <a:picLocks noChangeAspect="1" noChangeArrowheads="1"/>
          </p:cNvPicPr>
          <p:nvPr/>
        </p:nvPicPr>
        <p:blipFill>
          <a:blip r:embed="rId2" cstate="screen">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2428950" y="762000"/>
            <a:ext cx="4299228" cy="2864360"/>
          </a:xfrm>
          <a:prstGeom prst="roundRect">
            <a:avLst>
              <a:gd name="adj" fmla="val 4844"/>
            </a:avLst>
          </a:prstGeom>
          <a:noFill/>
          <a:ln>
            <a:solidFill>
              <a:schemeClr val="accent5">
                <a:lumMod val="50000"/>
              </a:schemeClr>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636992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sz="3600" dirty="0"/>
              <a:t>Въпрос</a:t>
            </a:r>
            <a:endParaRPr lang="en-US" sz="3600" dirty="0"/>
          </a:p>
        </p:txBody>
      </p:sp>
      <p:sp>
        <p:nvSpPr>
          <p:cNvPr id="3" name="Content Placeholder 2"/>
          <p:cNvSpPr>
            <a:spLocks noGrp="1"/>
          </p:cNvSpPr>
          <p:nvPr>
            <p:ph idx="1"/>
          </p:nvPr>
        </p:nvSpPr>
        <p:spPr/>
        <p:txBody>
          <a:bodyPr/>
          <a:lstStyle/>
          <a:p>
            <a:r>
              <a:rPr lang="en-US" dirty="0" smtClean="0"/>
              <a:t>42₍₁₆₎ = ?</a:t>
            </a:r>
            <a:endParaRPr lang="bg-BG" dirty="0"/>
          </a:p>
          <a:p>
            <a:pPr marL="871538" lvl="1" indent="-514350">
              <a:buFont typeface="+mj-lt"/>
              <a:buAutoNum type="alphaLcParenR"/>
            </a:pPr>
            <a:r>
              <a:rPr lang="bg-BG" dirty="0" smtClean="0"/>
              <a:t>1</a:t>
            </a:r>
            <a:r>
              <a:rPr lang="en-US" dirty="0" smtClean="0"/>
              <a:t>1</a:t>
            </a:r>
            <a:r>
              <a:rPr lang="bg-BG" dirty="0" smtClean="0"/>
              <a:t>00010 ₍₂₎</a:t>
            </a:r>
            <a:endParaRPr lang="en-US" dirty="0" smtClean="0"/>
          </a:p>
          <a:p>
            <a:pPr marL="871538" lvl="1" indent="-514350">
              <a:buFont typeface="+mj-lt"/>
              <a:buAutoNum type="alphaLcParenR"/>
            </a:pPr>
            <a:r>
              <a:rPr lang="en-US" dirty="0" smtClean="0"/>
              <a:t>102</a:t>
            </a:r>
            <a:r>
              <a:rPr lang="bg-BG" dirty="0"/>
              <a:t> </a:t>
            </a:r>
            <a:r>
              <a:rPr lang="bg-BG" dirty="0" smtClean="0"/>
              <a:t>₍</a:t>
            </a:r>
            <a:r>
              <a:rPr lang="en-US" dirty="0"/>
              <a:t>₈</a:t>
            </a:r>
            <a:r>
              <a:rPr lang="bg-BG" dirty="0" smtClean="0"/>
              <a:t>₎</a:t>
            </a:r>
            <a:endParaRPr lang="en-US" dirty="0" smtClean="0"/>
          </a:p>
          <a:p>
            <a:pPr marL="871538" lvl="1" indent="-514350">
              <a:buFont typeface="+mj-lt"/>
              <a:buAutoNum type="alphaLcParenR"/>
            </a:pPr>
            <a:r>
              <a:rPr lang="en-US" dirty="0" smtClean="0"/>
              <a:t>1000110</a:t>
            </a:r>
            <a:r>
              <a:rPr lang="bg-BG" dirty="0"/>
              <a:t> ₍₂</a:t>
            </a:r>
            <a:r>
              <a:rPr lang="bg-BG" dirty="0" smtClean="0"/>
              <a:t>₎</a:t>
            </a:r>
            <a:endParaRPr lang="en-US" dirty="0" smtClean="0"/>
          </a:p>
          <a:p>
            <a:pPr marL="871538" lvl="1" indent="-514350">
              <a:buFont typeface="+mj-lt"/>
              <a:buAutoNum type="alphaLcParenR"/>
            </a:pPr>
            <a:r>
              <a:rPr lang="en-US" dirty="0" smtClean="0"/>
              <a:t>64₍₁₀₎</a:t>
            </a:r>
          </a:p>
          <a:p>
            <a:pPr marL="871538" lvl="1" indent="-514350">
              <a:buFont typeface="+mj-lt"/>
              <a:buAutoNum type="alphaLcParenR"/>
            </a:pPr>
            <a:r>
              <a:rPr lang="en-US" dirty="0" smtClean="0"/>
              <a:t>100₍₈₎</a:t>
            </a:r>
          </a:p>
          <a:p>
            <a:pPr marL="871538" lvl="1" indent="-514350">
              <a:buFont typeface="+mj-lt"/>
              <a:buAutoNum type="alphaLcParenR"/>
            </a:pPr>
            <a:r>
              <a:rPr lang="en-US" dirty="0" smtClean="0"/>
              <a:t>1000₍₄₎</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12</a:t>
            </a:fld>
            <a:endParaRPr lang="en-US" dirty="0"/>
          </a:p>
        </p:txBody>
      </p:sp>
      <p:sp>
        <p:nvSpPr>
          <p:cNvPr id="5" name="Oval 4"/>
          <p:cNvSpPr/>
          <p:nvPr/>
        </p:nvSpPr>
        <p:spPr>
          <a:xfrm>
            <a:off x="495300" y="2209800"/>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709071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p:cNvSpPr>
            <a:spLocks noGrp="1"/>
          </p:cNvSpPr>
          <p:nvPr>
            <p:ph type="ctrTitle"/>
          </p:nvPr>
        </p:nvSpPr>
        <p:spPr>
          <a:xfrm>
            <a:off x="609600" y="4648200"/>
            <a:ext cx="7924800" cy="685800"/>
          </a:xfrm>
        </p:spPr>
        <p:txBody>
          <a:bodyPr/>
          <a:lstStyle/>
          <a:p>
            <a:r>
              <a:rPr lang="bg-BG" dirty="0" smtClean="0"/>
              <a:t>Операционни системи</a:t>
            </a:r>
            <a:endParaRPr lang="en-US" dirty="0"/>
          </a:p>
        </p:txBody>
      </p:sp>
      <p:sp>
        <p:nvSpPr>
          <p:cNvPr id="15" name="Subtitle 2"/>
          <p:cNvSpPr>
            <a:spLocks noGrp="1"/>
          </p:cNvSpPr>
          <p:nvPr>
            <p:ph type="subTitle" idx="1"/>
          </p:nvPr>
        </p:nvSpPr>
        <p:spPr>
          <a:xfrm>
            <a:off x="838200" y="5526878"/>
            <a:ext cx="7467600" cy="950122"/>
          </a:xfrm>
        </p:spPr>
        <p:txBody>
          <a:bodyPr/>
          <a:lstStyle/>
          <a:p>
            <a:r>
              <a:rPr lang="bg-BG" dirty="0" smtClean="0"/>
              <a:t>Архитектура, процеси, потребители, потребителски интерфейс, файлови системи</a:t>
            </a:r>
            <a:endParaRPr lang="en-US" dirty="0"/>
          </a:p>
        </p:txBody>
      </p:sp>
      <p:pic>
        <p:nvPicPr>
          <p:cNvPr id="16" name="Picture 2" descr="http://www.frontrange.com/common/Images/Products_Solutions/Centennial/Information/Discovery_Info/cross_platform.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400" y="1493482"/>
            <a:ext cx="6553200" cy="2408300"/>
          </a:xfrm>
          <a:prstGeom prst="roundRect">
            <a:avLst>
              <a:gd name="adj" fmla="val 5956"/>
            </a:avLst>
          </a:prstGeom>
          <a:noFill/>
          <a:extLst>
            <a:ext uri="{909E8E84-426E-40DD-AFC4-6F175D3DCCD1}">
              <a14:hiddenFill xmlns:a14="http://schemas.microsoft.com/office/drawing/2010/main">
                <a:solidFill>
                  <a:srgbClr val="FFFFFF"/>
                </a:solidFill>
              </a14:hiddenFill>
            </a:ext>
          </a:extLst>
        </p:spPr>
      </p:pic>
      <p:pic>
        <p:nvPicPr>
          <p:cNvPr id="17" name="Picture 4" descr="http://www.pmar.eu/wp-content/uploads/2009/06/linux-logo.jpg"/>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rot="503918">
            <a:off x="6955891" y="632441"/>
            <a:ext cx="1462474" cy="1447800"/>
          </a:xfrm>
          <a:prstGeom prst="roundRect">
            <a:avLst>
              <a:gd name="adj" fmla="val 4983"/>
            </a:avLst>
          </a:prstGeom>
          <a:ln>
            <a:solidFill>
              <a:schemeClr val="accent6">
                <a:lumMod val="75000"/>
              </a:schemeClr>
            </a:solid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8" name="Picture 8" descr="http://knowfree.net/wp-content/uploads/2007/04/sol10logo.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21132045">
            <a:off x="3128914" y="3710629"/>
            <a:ext cx="1104256" cy="576810"/>
          </a:xfrm>
          <a:prstGeom prst="roundRect">
            <a:avLst>
              <a:gd name="adj" fmla="val 4983"/>
            </a:avLst>
          </a:prstGeom>
          <a:ln>
            <a:solidFill>
              <a:schemeClr val="accent6">
                <a:lumMod val="75000"/>
              </a:schemeClr>
            </a:solid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9" name="Picture 10" descr="http://t0.gstatic.com/images?q=tbn:724gHwvxFDnRuM:http://www.techgadgets.in/images/google-android-logo.jpg&amp;t=1"/>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a:stretch/>
        </p:blipFill>
        <p:spPr bwMode="auto">
          <a:xfrm rot="859146">
            <a:off x="2649591" y="1093099"/>
            <a:ext cx="1589609" cy="772568"/>
          </a:xfrm>
          <a:prstGeom prst="roundRect">
            <a:avLst>
              <a:gd name="adj" fmla="val 4983"/>
            </a:avLst>
          </a:prstGeom>
          <a:ln>
            <a:solidFill>
              <a:schemeClr val="accent6">
                <a:lumMod val="75000"/>
              </a:schemeClr>
            </a:solid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0" name="Picture 12" descr="http://hotline.ccsinsight.com/_images-article/symbian_logo.jp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a:stretch/>
        </p:blipFill>
        <p:spPr bwMode="auto">
          <a:xfrm rot="21006843">
            <a:off x="6953016" y="3694942"/>
            <a:ext cx="1620520" cy="505086"/>
          </a:xfrm>
          <a:prstGeom prst="roundRect">
            <a:avLst>
              <a:gd name="adj" fmla="val 4983"/>
            </a:avLst>
          </a:prstGeom>
          <a:ln>
            <a:solidFill>
              <a:schemeClr val="accent6">
                <a:lumMod val="75000"/>
              </a:schemeClr>
            </a:solid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1" name="Picture 14" descr="http://www.webdesignermag.co.uk/wp-content/uploads/2010/06/iphone4logo.png"/>
          <p:cNvPicPr>
            <a:picLocks noChangeAspect="1" noChangeArrowheads="1"/>
          </p:cNvPicPr>
          <p:nvPr/>
        </p:nvPicPr>
        <p:blipFill>
          <a:blip r:embed="rId7" cstate="screen">
            <a:extLst>
              <a:ext uri="{28A0092B-C50C-407E-A947-70E740481C1C}">
                <a14:useLocalDpi xmlns:a14="http://schemas.microsoft.com/office/drawing/2010/main" val="0"/>
              </a:ext>
            </a:extLst>
          </a:blip>
          <a:srcRect/>
          <a:stretch>
            <a:fillRect/>
          </a:stretch>
        </p:blipFill>
        <p:spPr bwMode="auto">
          <a:xfrm>
            <a:off x="669601" y="1356341"/>
            <a:ext cx="1251598" cy="1143618"/>
          </a:xfrm>
          <a:prstGeom prst="roundRect">
            <a:avLst/>
          </a:prstGeom>
          <a:noFill/>
          <a:extLst>
            <a:ext uri="{909E8E84-426E-40DD-AFC4-6F175D3DCCD1}">
              <a14:hiddenFill xmlns:a14="http://schemas.microsoft.com/office/drawing/2010/main">
                <a:solidFill>
                  <a:srgbClr val="FFFFFF"/>
                </a:solidFill>
              </a14:hiddenFill>
            </a:ext>
          </a:extLst>
        </p:spPr>
      </p:pic>
      <p:pic>
        <p:nvPicPr>
          <p:cNvPr id="22" name="Picture 16" descr="http://sdu.ictp.it/os/img/ubuntu_logo.jpg"/>
          <p:cNvPicPr>
            <a:picLocks noChangeAspect="1" noChangeArrowheads="1"/>
          </p:cNvPicPr>
          <p:nvPr/>
        </p:nvPicPr>
        <p:blipFill>
          <a:blip r:embed="rId8" cstate="screen">
            <a:extLst>
              <a:ext uri="{28A0092B-C50C-407E-A947-70E740481C1C}">
                <a14:useLocalDpi xmlns:a14="http://schemas.microsoft.com/office/drawing/2010/main" val="0"/>
              </a:ext>
            </a:extLst>
          </a:blip>
          <a:srcRect/>
          <a:stretch>
            <a:fillRect/>
          </a:stretch>
        </p:blipFill>
        <p:spPr bwMode="auto">
          <a:xfrm rot="306946">
            <a:off x="4715196" y="3770197"/>
            <a:ext cx="1680586" cy="504176"/>
          </a:xfrm>
          <a:prstGeom prst="roundRect">
            <a:avLst>
              <a:gd name="adj" fmla="val 4983"/>
            </a:avLst>
          </a:prstGeom>
          <a:ln>
            <a:solidFill>
              <a:schemeClr val="accent6">
                <a:lumMod val="75000"/>
              </a:schemeClr>
            </a:solid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3" name="Picture 20" descr="http://images.fixya.com/F/fedora/177x150/a2111005.jpg"/>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a:stretch/>
        </p:blipFill>
        <p:spPr bwMode="auto">
          <a:xfrm rot="21024750">
            <a:off x="4980513" y="1166954"/>
            <a:ext cx="1685925" cy="624859"/>
          </a:xfrm>
          <a:prstGeom prst="roundRect">
            <a:avLst>
              <a:gd name="adj" fmla="val 4983"/>
            </a:avLst>
          </a:prstGeom>
          <a:ln>
            <a:solidFill>
              <a:schemeClr val="accent6">
                <a:lumMod val="75000"/>
              </a:schemeClr>
            </a:solid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4" name="Picture 22" descr="http://cdn.erictric.com/wp-content/uploads/2010/06/iOS-4-Logo.jpg"/>
          <p:cNvPicPr>
            <a:picLocks noChangeAspect="1" noChangeArrowheads="1"/>
          </p:cNvPicPr>
          <p:nvPr/>
        </p:nvPicPr>
        <p:blipFill rotWithShape="1">
          <a:blip r:embed="rId10" cstate="screen">
            <a:extLst>
              <a:ext uri="{28A0092B-C50C-407E-A947-70E740481C1C}">
                <a14:useLocalDpi xmlns:a14="http://schemas.microsoft.com/office/drawing/2010/main" val="0"/>
              </a:ext>
            </a:extLst>
          </a:blip>
          <a:srcRect/>
          <a:stretch/>
        </p:blipFill>
        <p:spPr bwMode="auto">
          <a:xfrm rot="20668474">
            <a:off x="1086765" y="2366439"/>
            <a:ext cx="818928" cy="349742"/>
          </a:xfrm>
          <a:prstGeom prst="roundRect">
            <a:avLst/>
          </a:prstGeom>
          <a:noFill/>
          <a:extLst>
            <a:ext uri="{909E8E84-426E-40DD-AFC4-6F175D3DCCD1}">
              <a14:hiddenFill xmlns:a14="http://schemas.microsoft.com/office/drawing/2010/main">
                <a:solidFill>
                  <a:srgbClr val="FFFFFF"/>
                </a:solidFill>
              </a14:hiddenFill>
            </a:ext>
          </a:extLst>
        </p:spPr>
      </p:pic>
      <p:pic>
        <p:nvPicPr>
          <p:cNvPr id="25" name="Picture 28" descr="http://static.arstechnica.net/windows_embedded_small.png"/>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a:stretch/>
        </p:blipFill>
        <p:spPr bwMode="auto">
          <a:xfrm rot="280204">
            <a:off x="3709924" y="648542"/>
            <a:ext cx="1827391" cy="635299"/>
          </a:xfrm>
          <a:prstGeom prst="roundRect">
            <a:avLst>
              <a:gd name="adj" fmla="val 4983"/>
            </a:avLst>
          </a:prstGeom>
          <a:ln>
            <a:solidFill>
              <a:schemeClr val="accent6">
                <a:lumMod val="75000"/>
              </a:schemeClr>
            </a:solid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6" name="Picture 30" descr="http://www.dataracks.net/images/freebsdLogo-large.jp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rot="21081461">
            <a:off x="1767467" y="804767"/>
            <a:ext cx="743357" cy="874793"/>
          </a:xfrm>
          <a:prstGeom prst="roundRect">
            <a:avLst>
              <a:gd name="adj" fmla="val 6861"/>
            </a:avLst>
          </a:prstGeom>
          <a:noFill/>
          <a:extLst>
            <a:ext uri="{909E8E84-426E-40DD-AFC4-6F175D3DCCD1}">
              <a14:hiddenFill xmlns:a14="http://schemas.microsoft.com/office/drawing/2010/main">
                <a:solidFill>
                  <a:srgbClr val="FFFFFF"/>
                </a:solidFill>
              </a14:hiddenFill>
            </a:ext>
          </a:extLst>
        </p:spPr>
      </p:pic>
      <p:pic>
        <p:nvPicPr>
          <p:cNvPr id="27" name="Picture 32" descr="http://www.hjackson.org/blog/debian-logo.png"/>
          <p:cNvPicPr>
            <a:picLocks noChangeAspect="1" noChangeArrowheads="1"/>
          </p:cNvPicPr>
          <p:nvPr/>
        </p:nvPicPr>
        <p:blipFill rotWithShape="1">
          <a:blip r:embed="rId13" cstate="screen">
            <a:extLst>
              <a:ext uri="{28A0092B-C50C-407E-A947-70E740481C1C}">
                <a14:useLocalDpi xmlns:a14="http://schemas.microsoft.com/office/drawing/2010/main" val="0"/>
              </a:ext>
            </a:extLst>
          </a:blip>
          <a:srcRect/>
          <a:stretch/>
        </p:blipFill>
        <p:spPr bwMode="auto">
          <a:xfrm rot="21443247">
            <a:off x="7721198" y="2308693"/>
            <a:ext cx="1019003" cy="1023553"/>
          </a:xfrm>
          <a:prstGeom prst="roundRect">
            <a:avLst>
              <a:gd name="adj" fmla="val 4983"/>
            </a:avLst>
          </a:prstGeom>
          <a:solidFill>
            <a:srgbClr val="FFFFFF"/>
          </a:solidFill>
          <a:ln>
            <a:solidFill>
              <a:schemeClr val="accent6">
                <a:lumMod val="75000"/>
              </a:schemeClr>
            </a:solidFill>
          </a:ln>
          <a:effectLst>
            <a:outerShdw blurRad="292100" dist="139700" dir="2700000" algn="tl" rotWithShape="0">
              <a:srgbClr val="333333">
                <a:alpha val="65000"/>
              </a:srgbClr>
            </a:outerShdw>
          </a:effectLst>
        </p:spPr>
      </p:pic>
      <p:pic>
        <p:nvPicPr>
          <p:cNvPr id="28" name="Picture 34" descr="http://www.mobiletopsoft.com/images/news/blackberry_logo.gif"/>
          <p:cNvPicPr>
            <a:picLocks noChangeAspect="1" noChangeArrowheads="1"/>
          </p:cNvPicPr>
          <p:nvPr/>
        </p:nvPicPr>
        <p:blipFill rotWithShape="1">
          <a:blip r:embed="rId14" cstate="print">
            <a:extLst>
              <a:ext uri="{28A0092B-C50C-407E-A947-70E740481C1C}">
                <a14:useLocalDpi xmlns:a14="http://schemas.microsoft.com/office/drawing/2010/main" val="0"/>
              </a:ext>
            </a:extLst>
          </a:blip>
          <a:srcRect t="11388" b="24613"/>
          <a:stretch/>
        </p:blipFill>
        <p:spPr bwMode="auto">
          <a:xfrm rot="21334579">
            <a:off x="478854" y="2902234"/>
            <a:ext cx="1000152" cy="600091"/>
          </a:xfrm>
          <a:prstGeom prst="roundRect">
            <a:avLst>
              <a:gd name="adj" fmla="val 4983"/>
            </a:avLst>
          </a:prstGeom>
          <a:solidFill>
            <a:srgbClr val="FFFFFF"/>
          </a:solidFill>
          <a:ln>
            <a:solidFill>
              <a:schemeClr val="accent6">
                <a:lumMod val="75000"/>
              </a:schemeClr>
            </a:solidFill>
          </a:ln>
          <a:effectLst>
            <a:outerShdw blurRad="292100" dist="139700" dir="2700000" algn="tl" rotWithShape="0">
              <a:srgbClr val="333333">
                <a:alpha val="65000"/>
              </a:srgbClr>
            </a:outerShdw>
          </a:effectLst>
          <a:extLst/>
        </p:spPr>
      </p:pic>
      <p:pic>
        <p:nvPicPr>
          <p:cNvPr id="29" name="Picture 2"/>
          <p:cNvPicPr>
            <a:picLocks noChangeAspect="1" noChangeArrowheads="1"/>
          </p:cNvPicPr>
          <p:nvPr/>
        </p:nvPicPr>
        <p:blipFill>
          <a:blip r:embed="rId15" cstate="screen">
            <a:extLst>
              <a:ext uri="{28A0092B-C50C-407E-A947-70E740481C1C}">
                <a14:useLocalDpi xmlns:a14="http://schemas.microsoft.com/office/drawing/2010/main" val="0"/>
              </a:ext>
            </a:extLst>
          </a:blip>
          <a:srcRect/>
          <a:stretch>
            <a:fillRect/>
          </a:stretch>
        </p:blipFill>
        <p:spPr bwMode="auto">
          <a:xfrm rot="665810">
            <a:off x="2110328" y="3776129"/>
            <a:ext cx="891659" cy="636603"/>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 name="Picture 26" descr="http://www.bbin.in/en/wp-content/uploads/2010/08/800px-QNX_logo.svg_-300x127.png"/>
          <p:cNvPicPr>
            <a:picLocks noChangeAspect="1" noChangeArrowheads="1"/>
          </p:cNvPicPr>
          <p:nvPr/>
        </p:nvPicPr>
        <p:blipFill rotWithShape="1">
          <a:blip r:embed="rId16" cstate="print">
            <a:extLst>
              <a:ext uri="{28A0092B-C50C-407E-A947-70E740481C1C}">
                <a14:useLocalDpi xmlns:a14="http://schemas.microsoft.com/office/drawing/2010/main" val="0"/>
              </a:ext>
            </a:extLst>
          </a:blip>
          <a:srcRect l="-7472" t="-13453" r="-7472" b="-13453"/>
          <a:stretch/>
        </p:blipFill>
        <p:spPr bwMode="auto">
          <a:xfrm rot="340637">
            <a:off x="614785" y="3674238"/>
            <a:ext cx="1329174" cy="621238"/>
          </a:xfrm>
          <a:prstGeom prst="roundRect">
            <a:avLst>
              <a:gd name="adj" fmla="val 4983"/>
            </a:avLst>
          </a:prstGeom>
          <a:solidFill>
            <a:srgbClr val="FFFFFF"/>
          </a:solidFill>
          <a:ln>
            <a:solidFill>
              <a:schemeClr val="accent6">
                <a:lumMod val="75000"/>
              </a:schemeClr>
            </a:solid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08079564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sz="3600" dirty="0"/>
              <a:t>Въпрос</a:t>
            </a:r>
            <a:endParaRPr lang="en-US" sz="3600" dirty="0"/>
          </a:p>
        </p:txBody>
      </p:sp>
      <p:sp>
        <p:nvSpPr>
          <p:cNvPr id="3" name="Content Placeholder 2"/>
          <p:cNvSpPr>
            <a:spLocks noGrp="1"/>
          </p:cNvSpPr>
          <p:nvPr>
            <p:ph idx="1"/>
          </p:nvPr>
        </p:nvSpPr>
        <p:spPr/>
        <p:txBody>
          <a:bodyPr/>
          <a:lstStyle/>
          <a:p>
            <a:r>
              <a:rPr lang="bg-BG" dirty="0" smtClean="0"/>
              <a:t>Кое от следните </a:t>
            </a:r>
            <a:r>
              <a:rPr lang="bg-BG" dirty="0" smtClean="0"/>
              <a:t>не </a:t>
            </a:r>
            <a:r>
              <a:rPr lang="bg-BG" dirty="0" smtClean="0"/>
              <a:t>се отнася за </a:t>
            </a:r>
            <a:r>
              <a:rPr lang="en-US" dirty="0" smtClean="0"/>
              <a:t>Symbian OS?</a:t>
            </a:r>
          </a:p>
          <a:p>
            <a:pPr marL="871538" lvl="1" indent="-514350">
              <a:buFont typeface="+mj-lt"/>
              <a:buAutoNum type="alphaLcParenR"/>
            </a:pPr>
            <a:r>
              <a:rPr lang="bg-BG" dirty="0" smtClean="0"/>
              <a:t>Е разработен</a:t>
            </a:r>
            <a:r>
              <a:rPr lang="en-US" dirty="0" smtClean="0"/>
              <a:t>a</a:t>
            </a:r>
            <a:r>
              <a:rPr lang="bg-BG" dirty="0" smtClean="0"/>
              <a:t> на </a:t>
            </a:r>
            <a:r>
              <a:rPr lang="en-US" dirty="0" smtClean="0"/>
              <a:t>C++</a:t>
            </a:r>
            <a:endParaRPr lang="bg-BG" dirty="0"/>
          </a:p>
          <a:p>
            <a:pPr marL="871538" lvl="1" indent="-514350">
              <a:buFont typeface="+mj-lt"/>
              <a:buAutoNum type="alphaLcParenR"/>
            </a:pPr>
            <a:r>
              <a:rPr lang="bg-BG" dirty="0" smtClean="0"/>
              <a:t>Е проект с отворен код</a:t>
            </a:r>
            <a:r>
              <a:rPr lang="en-US" dirty="0" smtClean="0"/>
              <a:t>(open-source)</a:t>
            </a:r>
            <a:endParaRPr lang="en-US" dirty="0"/>
          </a:p>
          <a:p>
            <a:pPr marL="871538" lvl="1" indent="-514350">
              <a:buFont typeface="+mj-lt"/>
              <a:buAutoNum type="alphaLcParenR"/>
            </a:pPr>
            <a:r>
              <a:rPr lang="bg-BG" dirty="0" smtClean="0"/>
              <a:t>Поддържа над 40 езика</a:t>
            </a:r>
            <a:endParaRPr lang="bg-BG" dirty="0"/>
          </a:p>
          <a:p>
            <a:pPr marL="871538" lvl="1" indent="-514350">
              <a:buFont typeface="+mj-lt"/>
              <a:buAutoNum type="alphaLcParenR"/>
            </a:pPr>
            <a:r>
              <a:rPr lang="bg-BG" dirty="0" smtClean="0"/>
              <a:t>Разполага с вграден </a:t>
            </a:r>
            <a:r>
              <a:rPr lang="en-US" dirty="0" err="1" smtClean="0"/>
              <a:t>WebKit</a:t>
            </a:r>
            <a:r>
              <a:rPr lang="en-US" dirty="0" smtClean="0"/>
              <a:t> </a:t>
            </a:r>
            <a:r>
              <a:rPr lang="bg-BG" dirty="0" smtClean="0"/>
              <a:t>базиран браузър</a:t>
            </a:r>
          </a:p>
          <a:p>
            <a:pPr marL="871538" lvl="1" indent="-514350">
              <a:buFont typeface="+mj-lt"/>
              <a:buAutoNum type="alphaLcParenR"/>
            </a:pPr>
            <a:r>
              <a:rPr lang="bg-BG" dirty="0" smtClean="0"/>
              <a:t>Предназначен</a:t>
            </a:r>
            <a:r>
              <a:rPr lang="en-US" dirty="0" smtClean="0"/>
              <a:t>a</a:t>
            </a:r>
            <a:r>
              <a:rPr lang="bg-BG" dirty="0" smtClean="0"/>
              <a:t> единствено за устройства на </a:t>
            </a:r>
            <a:r>
              <a:rPr lang="en-US" dirty="0" smtClean="0"/>
              <a:t>Nokia </a:t>
            </a:r>
            <a:endParaRPr lang="bg-BG" dirty="0"/>
          </a:p>
          <a:p>
            <a:pPr lvl="1"/>
            <a:endParaRPr lang="bg-BG"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14</a:t>
            </a:fld>
            <a:endParaRPr lang="en-US" dirty="0"/>
          </a:p>
        </p:txBody>
      </p:sp>
      <p:sp>
        <p:nvSpPr>
          <p:cNvPr id="5" name="Oval 4"/>
          <p:cNvSpPr/>
          <p:nvPr/>
        </p:nvSpPr>
        <p:spPr>
          <a:xfrm>
            <a:off x="533400" y="4572000"/>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722624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sz="3600" dirty="0"/>
              <a:t>Отговор</a:t>
            </a:r>
            <a:endParaRPr lang="en-US" sz="3600"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15</a:t>
            </a:fld>
            <a:endParaRPr lang="en-US" dirty="0"/>
          </a:p>
        </p:txBody>
      </p:sp>
      <p:sp>
        <p:nvSpPr>
          <p:cNvPr id="5" name="Content Placeholder 4"/>
          <p:cNvSpPr>
            <a:spLocks noGrp="1"/>
          </p:cNvSpPr>
          <p:nvPr>
            <p:ph idx="1"/>
          </p:nvPr>
        </p:nvSpPr>
        <p:spPr>
          <a:xfrm>
            <a:off x="228600" y="1066800"/>
            <a:ext cx="8686800" cy="5410200"/>
          </a:xfrm>
        </p:spPr>
        <p:txBody>
          <a:bodyPr/>
          <a:lstStyle/>
          <a:p>
            <a:pPr>
              <a:lnSpc>
                <a:spcPct val="100000"/>
              </a:lnSpc>
            </a:pPr>
            <a:r>
              <a:rPr lang="ru-RU" sz="2800" dirty="0"/>
              <a:t>Symbian е операционна система с отворен код, предназначена за мобилни устройства. Symbian Foundation е компанията разработваща операционната система. До октомври 2009 Symbian заема 46,2% от пазара на смартфони и е най-разпространената мобилна операционна система в </a:t>
            </a:r>
            <a:r>
              <a:rPr lang="ru-RU" sz="2800" dirty="0" smtClean="0"/>
              <a:t>света.</a:t>
            </a:r>
          </a:p>
          <a:p>
            <a:pPr>
              <a:lnSpc>
                <a:spcPct val="100000"/>
              </a:lnSpc>
            </a:pPr>
            <a:endParaRPr lang="ru-RU" sz="2800" dirty="0" smtClean="0"/>
          </a:p>
          <a:p>
            <a:pPr>
              <a:lnSpc>
                <a:spcPct val="100000"/>
              </a:lnSpc>
            </a:pPr>
            <a:r>
              <a:rPr lang="bg-BG" dirty="0" smtClean="0">
                <a:solidFill>
                  <a:srgbClr val="EBFFD2"/>
                </a:solidFill>
              </a:rPr>
              <a:t>Информация</a:t>
            </a:r>
          </a:p>
          <a:p>
            <a:pPr lvl="1">
              <a:lnSpc>
                <a:spcPct val="100000"/>
              </a:lnSpc>
            </a:pPr>
            <a:r>
              <a:rPr lang="en-US" sz="2400" dirty="0">
                <a:hlinkClick r:id="rId2"/>
              </a:rPr>
              <a:t>http://</a:t>
            </a:r>
            <a:r>
              <a:rPr lang="en-US" sz="2400" dirty="0" smtClean="0">
                <a:hlinkClick r:id="rId2"/>
              </a:rPr>
              <a:t>bg.wikipedia.org/wiki/Symbian</a:t>
            </a:r>
            <a:endParaRPr lang="en-US" sz="2000" dirty="0"/>
          </a:p>
        </p:txBody>
      </p:sp>
    </p:spTree>
    <p:extLst>
      <p:ext uri="{BB962C8B-B14F-4D97-AF65-F5344CB8AC3E}">
        <p14:creationId xmlns:p14="http://schemas.microsoft.com/office/powerpoint/2010/main" val="416319170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19200" y="2133600"/>
            <a:ext cx="7169182" cy="2485144"/>
          </a:xfrm>
          <a:prstGeom prst="roundRect">
            <a:avLst>
              <a:gd name="adj" fmla="val 8594"/>
            </a:avLst>
          </a:prstGeom>
          <a:solidFill>
            <a:srgbClr val="FFFFFF">
              <a:shade val="85000"/>
            </a:srgbClr>
          </a:solidFill>
          <a:ln>
            <a:solidFill>
              <a:schemeClr val="accent5">
                <a:lumMod val="50000"/>
              </a:schemeClr>
            </a:solidFill>
          </a:ln>
          <a:effectLst>
            <a:reflection blurRad="12700" stA="38000" endPos="28000" dist="5000" dir="5400000" sy="-100000" algn="bl" rotWithShape="0"/>
          </a:effectLst>
        </p:spPr>
      </p:pic>
      <p:sp>
        <p:nvSpPr>
          <p:cNvPr id="8" name="Title 1"/>
          <p:cNvSpPr>
            <a:spLocks noGrp="1"/>
          </p:cNvSpPr>
          <p:nvPr>
            <p:ph type="ctrTitle"/>
          </p:nvPr>
        </p:nvSpPr>
        <p:spPr>
          <a:xfrm>
            <a:off x="609600" y="4191001"/>
            <a:ext cx="7924800" cy="685800"/>
          </a:xfrm>
        </p:spPr>
        <p:txBody>
          <a:bodyPr/>
          <a:lstStyle/>
          <a:p>
            <a:r>
              <a:rPr lang="bg-BG" dirty="0" smtClean="0"/>
              <a:t>Софтуерно инженерство</a:t>
            </a:r>
            <a:endParaRPr lang="en-US" dirty="0"/>
          </a:p>
        </p:txBody>
      </p:sp>
      <p:sp>
        <p:nvSpPr>
          <p:cNvPr id="12" name="Subtitle 2"/>
          <p:cNvSpPr>
            <a:spLocks noGrp="1"/>
          </p:cNvSpPr>
          <p:nvPr>
            <p:ph type="subTitle" idx="1"/>
          </p:nvPr>
        </p:nvSpPr>
        <p:spPr>
          <a:xfrm>
            <a:off x="609600" y="5145880"/>
            <a:ext cx="7924800" cy="1026320"/>
          </a:xfrm>
        </p:spPr>
        <p:txBody>
          <a:bodyPr/>
          <a:lstStyle/>
          <a:p>
            <a:r>
              <a:rPr lang="bg-BG" dirty="0" smtClean="0"/>
              <a:t>Анализ, спецификация, проектиране, прототип, имплементация, тестване, поддръжка, …</a:t>
            </a:r>
            <a:endParaRPr lang="en-US" dirty="0"/>
          </a:p>
        </p:txBody>
      </p:sp>
    </p:spTree>
    <p:extLst>
      <p:ext uri="{BB962C8B-B14F-4D97-AF65-F5344CB8AC3E}">
        <p14:creationId xmlns:p14="http://schemas.microsoft.com/office/powerpoint/2010/main" val="142666585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smtClean="0"/>
              <a:t>Въпрос</a:t>
            </a:r>
            <a:endParaRPr lang="en-US" dirty="0"/>
          </a:p>
        </p:txBody>
      </p:sp>
      <p:sp>
        <p:nvSpPr>
          <p:cNvPr id="3" name="Content Placeholder 2"/>
          <p:cNvSpPr>
            <a:spLocks noGrp="1"/>
          </p:cNvSpPr>
          <p:nvPr>
            <p:ph idx="1"/>
          </p:nvPr>
        </p:nvSpPr>
        <p:spPr>
          <a:xfrm>
            <a:off x="228600" y="609600"/>
            <a:ext cx="8686800" cy="6172200"/>
          </a:xfrm>
        </p:spPr>
        <p:txBody>
          <a:bodyPr/>
          <a:lstStyle/>
          <a:p>
            <a:r>
              <a:rPr lang="ru-RU" dirty="0"/>
              <a:t>Кое от </a:t>
            </a:r>
            <a:r>
              <a:rPr lang="bg-BG" dirty="0" smtClean="0"/>
              <a:t>изброените не е наименование на методология за разработка на софтуер?</a:t>
            </a:r>
          </a:p>
          <a:p>
            <a:pPr marL="871538" lvl="1" indent="-514350">
              <a:buFont typeface="+mj-lt"/>
              <a:buAutoNum type="alphaLcParenR"/>
            </a:pPr>
            <a:r>
              <a:rPr lang="en-US" dirty="0" smtClean="0"/>
              <a:t>Dual </a:t>
            </a:r>
            <a:r>
              <a:rPr lang="en-US" dirty="0" err="1" smtClean="0"/>
              <a:t>Vee</a:t>
            </a:r>
            <a:r>
              <a:rPr lang="en-US" dirty="0" smtClean="0"/>
              <a:t> Model</a:t>
            </a:r>
            <a:endParaRPr lang="bg-BG" dirty="0" smtClean="0"/>
          </a:p>
          <a:p>
            <a:pPr marL="871538" lvl="1" indent="-514350">
              <a:buFont typeface="+mj-lt"/>
              <a:buAutoNum type="alphaLcParenR"/>
            </a:pPr>
            <a:r>
              <a:rPr lang="en-US" dirty="0" smtClean="0"/>
              <a:t>Frosting</a:t>
            </a:r>
            <a:endParaRPr lang="ru-RU" dirty="0" smtClean="0"/>
          </a:p>
          <a:p>
            <a:pPr marL="871538" lvl="1" indent="-514350">
              <a:buFont typeface="+mj-lt"/>
              <a:buAutoNum type="alphaLcParenR"/>
            </a:pPr>
            <a:r>
              <a:rPr lang="en-US" dirty="0" smtClean="0"/>
              <a:t>XP</a:t>
            </a:r>
          </a:p>
          <a:p>
            <a:pPr marL="871538" lvl="1" indent="-514350">
              <a:buFont typeface="+mj-lt"/>
              <a:buAutoNum type="alphaLcParenR"/>
            </a:pPr>
            <a:r>
              <a:rPr lang="en-US" dirty="0" smtClean="0"/>
              <a:t>Spiral</a:t>
            </a:r>
            <a:endParaRPr lang="bg-BG" dirty="0" smtClean="0"/>
          </a:p>
          <a:p>
            <a:pPr marL="871538" lvl="1" indent="-514350">
              <a:buFont typeface="+mj-lt"/>
              <a:buAutoNum type="alphaLcParenR"/>
            </a:pPr>
            <a:r>
              <a:rPr lang="en-US" dirty="0" smtClean="0"/>
              <a:t>Agile</a:t>
            </a:r>
          </a:p>
          <a:p>
            <a:pPr marL="871538" lvl="1" indent="-514350">
              <a:buFont typeface="+mj-lt"/>
              <a:buAutoNum type="alphaLcParenR"/>
            </a:pPr>
            <a:r>
              <a:rPr lang="en-US" dirty="0" smtClean="0"/>
              <a:t>Scrum</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17</a:t>
            </a:fld>
            <a:endParaRPr lang="en-US" dirty="0"/>
          </a:p>
        </p:txBody>
      </p:sp>
      <p:sp>
        <p:nvSpPr>
          <p:cNvPr id="5" name="Oval 4"/>
          <p:cNvSpPr/>
          <p:nvPr/>
        </p:nvSpPr>
        <p:spPr>
          <a:xfrm>
            <a:off x="504335" y="2438400"/>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09962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smtClean="0"/>
              <a:t>Отговор</a:t>
            </a:r>
            <a:endParaRPr lang="en-US" dirty="0"/>
          </a:p>
        </p:txBody>
      </p:sp>
      <p:sp>
        <p:nvSpPr>
          <p:cNvPr id="3" name="Content Placeholder 2"/>
          <p:cNvSpPr>
            <a:spLocks noGrp="1"/>
          </p:cNvSpPr>
          <p:nvPr>
            <p:ph idx="1"/>
          </p:nvPr>
        </p:nvSpPr>
        <p:spPr>
          <a:xfrm>
            <a:off x="228600" y="990600"/>
            <a:ext cx="8686800" cy="5638800"/>
          </a:xfrm>
        </p:spPr>
        <p:txBody>
          <a:bodyPr/>
          <a:lstStyle/>
          <a:p>
            <a:r>
              <a:rPr lang="en-US" dirty="0" smtClean="0"/>
              <a:t>Frosting </a:t>
            </a:r>
            <a:r>
              <a:rPr lang="bg-BG" dirty="0" smtClean="0"/>
              <a:t>е кодовото наименование на </a:t>
            </a:r>
            <a:r>
              <a:rPr lang="en-US" dirty="0" smtClean="0"/>
              <a:t>Windows 95, </a:t>
            </a:r>
            <a:r>
              <a:rPr lang="bg-BG" dirty="0" smtClean="0"/>
              <a:t>дадено от </a:t>
            </a:r>
            <a:r>
              <a:rPr lang="en-US" dirty="0" smtClean="0"/>
              <a:t>Microsoft.</a:t>
            </a:r>
            <a:endParaRPr lang="bg-BG" dirty="0" smtClean="0"/>
          </a:p>
          <a:p>
            <a:pPr lvl="1"/>
            <a:r>
              <a:rPr lang="en-US" dirty="0" smtClean="0">
                <a:hlinkClick r:id="rId2"/>
              </a:rPr>
              <a:t>http</a:t>
            </a:r>
            <a:r>
              <a:rPr lang="en-US" dirty="0">
                <a:hlinkClick r:id="rId2"/>
              </a:rPr>
              <a:t>://</a:t>
            </a:r>
            <a:r>
              <a:rPr lang="en-US" dirty="0" smtClean="0">
                <a:hlinkClick r:id="rId2"/>
              </a:rPr>
              <a:t>en.wikipedia.org/wiki/List_of_Microsoft_codenames</a:t>
            </a:r>
            <a:endParaRPr lang="en-US" dirty="0"/>
          </a:p>
          <a:p>
            <a:pPr marL="357188" lvl="1" indent="0">
              <a:buNone/>
            </a:pPr>
            <a:r>
              <a:rPr lang="en-US" dirty="0" smtClean="0"/>
              <a:t>Dual </a:t>
            </a:r>
            <a:r>
              <a:rPr lang="en-US" dirty="0" err="1" smtClean="0"/>
              <a:t>Vee</a:t>
            </a:r>
            <a:r>
              <a:rPr lang="en-US" dirty="0" smtClean="0"/>
              <a:t> Model </a:t>
            </a:r>
            <a:r>
              <a:rPr lang="en-US" dirty="0"/>
              <a:t>– </a:t>
            </a:r>
            <a:r>
              <a:rPr lang="en-US" dirty="0" smtClean="0"/>
              <a:t> </a:t>
            </a:r>
            <a:r>
              <a:rPr lang="en-US" dirty="0" smtClean="0">
                <a:hlinkClick r:id="rId3"/>
              </a:rPr>
              <a:t>goo.gl/</a:t>
            </a:r>
            <a:r>
              <a:rPr lang="en-US" dirty="0" err="1" smtClean="0">
                <a:hlinkClick r:id="rId3"/>
              </a:rPr>
              <a:t>RnQheP</a:t>
            </a:r>
            <a:endParaRPr lang="en-US" dirty="0" smtClean="0"/>
          </a:p>
          <a:p>
            <a:pPr marL="357188" lvl="1" indent="0">
              <a:buNone/>
            </a:pPr>
            <a:r>
              <a:rPr lang="en-US" dirty="0" smtClean="0"/>
              <a:t>XP</a:t>
            </a:r>
            <a:r>
              <a:rPr lang="en-US" dirty="0"/>
              <a:t> </a:t>
            </a:r>
            <a:r>
              <a:rPr lang="en-US" dirty="0" smtClean="0"/>
              <a:t>– </a:t>
            </a:r>
            <a:r>
              <a:rPr lang="en-US" dirty="0">
                <a:hlinkClick r:id="rId4"/>
              </a:rPr>
              <a:t>goo.gl/f9tgGx</a:t>
            </a:r>
            <a:endParaRPr lang="en-US" dirty="0" smtClean="0"/>
          </a:p>
          <a:p>
            <a:pPr marL="357188" lvl="1" indent="0">
              <a:buNone/>
            </a:pPr>
            <a:r>
              <a:rPr lang="en-US" dirty="0" smtClean="0"/>
              <a:t>Spiral – </a:t>
            </a:r>
            <a:r>
              <a:rPr lang="en-US" dirty="0" smtClean="0">
                <a:hlinkClick r:id="rId5"/>
              </a:rPr>
              <a:t>goo.gl/</a:t>
            </a:r>
            <a:r>
              <a:rPr lang="en-US" dirty="0" err="1" smtClean="0">
                <a:hlinkClick r:id="rId5"/>
              </a:rPr>
              <a:t>DYrdph</a:t>
            </a:r>
            <a:endParaRPr lang="en-US" dirty="0" smtClean="0"/>
          </a:p>
          <a:p>
            <a:pPr marL="357188" lvl="1" indent="0">
              <a:buNone/>
            </a:pPr>
            <a:r>
              <a:rPr lang="en-US" dirty="0" smtClean="0"/>
              <a:t>Agile </a:t>
            </a:r>
            <a:r>
              <a:rPr lang="en-US" dirty="0"/>
              <a:t>– </a:t>
            </a:r>
            <a:r>
              <a:rPr lang="en-US" dirty="0" smtClean="0">
                <a:hlinkClick r:id="rId6"/>
              </a:rPr>
              <a:t>goo.gl/n4LHhg</a:t>
            </a:r>
            <a:endParaRPr lang="en-US" dirty="0" smtClean="0"/>
          </a:p>
          <a:p>
            <a:pPr marL="357188" lvl="1" indent="0">
              <a:buNone/>
            </a:pPr>
            <a:r>
              <a:rPr lang="en-US" dirty="0" smtClean="0"/>
              <a:t>Scrum </a:t>
            </a:r>
            <a:r>
              <a:rPr lang="en-US" dirty="0"/>
              <a:t>– 	</a:t>
            </a:r>
            <a:r>
              <a:rPr lang="en-US" dirty="0" smtClean="0">
                <a:hlinkClick r:id="rId7"/>
              </a:rPr>
              <a:t>goo.gl/2SdV0l</a:t>
            </a:r>
            <a:endParaRPr lang="en-US" dirty="0" smtClean="0"/>
          </a:p>
          <a:p>
            <a:pPr marL="357188" lvl="1" indent="0">
              <a:buNone/>
            </a:pPr>
            <a:endParaRPr lang="en-US"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18</a:t>
            </a:fld>
            <a:endParaRPr lang="en-US" dirty="0"/>
          </a:p>
        </p:txBody>
      </p:sp>
    </p:spTree>
    <p:extLst>
      <p:ext uri="{BB962C8B-B14F-4D97-AF65-F5344CB8AC3E}">
        <p14:creationId xmlns:p14="http://schemas.microsoft.com/office/powerpoint/2010/main" val="318598694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a:spLocks noGrp="1"/>
          </p:cNvSpPr>
          <p:nvPr>
            <p:ph type="ctrTitle"/>
          </p:nvPr>
        </p:nvSpPr>
        <p:spPr>
          <a:xfrm>
            <a:off x="609600" y="4800601"/>
            <a:ext cx="7924800" cy="685800"/>
          </a:xfrm>
        </p:spPr>
        <p:txBody>
          <a:bodyPr/>
          <a:lstStyle/>
          <a:p>
            <a:r>
              <a:rPr lang="bg-BG" dirty="0" smtClean="0"/>
              <a:t>Компресиране на данни</a:t>
            </a:r>
            <a:endParaRPr lang="en-US" dirty="0"/>
          </a:p>
        </p:txBody>
      </p:sp>
      <p:sp>
        <p:nvSpPr>
          <p:cNvPr id="32" name="Subtitle 2"/>
          <p:cNvSpPr>
            <a:spLocks noGrp="1"/>
          </p:cNvSpPr>
          <p:nvPr>
            <p:ph type="subTitle" idx="1"/>
          </p:nvPr>
        </p:nvSpPr>
        <p:spPr>
          <a:xfrm>
            <a:off x="609600" y="5603080"/>
            <a:ext cx="7924800" cy="569120"/>
          </a:xfrm>
        </p:spPr>
        <p:txBody>
          <a:bodyPr/>
          <a:lstStyle/>
          <a:p>
            <a:r>
              <a:rPr lang="bg-BG" dirty="0" smtClean="0"/>
              <a:t>Алгоритми за компресия, софтуер за архивиране</a:t>
            </a:r>
            <a:endParaRPr lang="en-US" dirty="0"/>
          </a:p>
        </p:txBody>
      </p:sp>
      <p:pic>
        <p:nvPicPr>
          <p:cNvPr id="33" name="Picture 2" descr="http://www.di.ens.fr/~cherniav/images/data.jpg"/>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rcRect/>
          <a:stretch>
            <a:fillRect/>
          </a:stretch>
        </p:blipFill>
        <p:spPr bwMode="auto">
          <a:xfrm>
            <a:off x="807155" y="1257299"/>
            <a:ext cx="3829050" cy="3009901"/>
          </a:xfrm>
          <a:prstGeom prst="roundRect">
            <a:avLst>
              <a:gd name="adj" fmla="val 3915"/>
            </a:avLst>
          </a:prstGeom>
          <a:noFill/>
          <a:ln>
            <a:noFill/>
          </a:ln>
          <a:effectLst>
            <a:outerShdw blurRad="127000" dist="38100" dir="2700000" algn="ctr">
              <a:srgbClr val="000000">
                <a:alpha val="45000"/>
              </a:srgbClr>
            </a:outerShdw>
          </a:effectLst>
          <a:scene3d>
            <a:camera prst="perspectiveContrastingRightFacing">
              <a:rot lat="20885729" lon="20316383" rev="21463455"/>
            </a:camera>
            <a:lightRig rig="soft" dir="t">
              <a:rot lat="0" lon="0" rev="0"/>
            </a:lightRig>
          </a:scene3d>
          <a:sp3d prstMaterial="translucentPowder">
            <a:bevelT w="203200" h="50800" prst="softRound"/>
          </a:sp3d>
          <a:extLst>
            <a:ext uri="{909E8E84-426E-40DD-AFC4-6F175D3DCCD1}">
              <a14:hiddenFill xmlns:a14="http://schemas.microsoft.com/office/drawing/2010/main">
                <a:solidFill>
                  <a:srgbClr val="FFFFFF"/>
                </a:solidFill>
              </a14:hiddenFill>
            </a:ext>
          </a:extLst>
        </p:spPr>
      </p:pic>
      <p:pic>
        <p:nvPicPr>
          <p:cNvPr id="34" name="Picture 4" descr="http://web.mit.edu/newsoffice/images/article_images/20091217161424-4.jpg"/>
          <p:cNvPicPr>
            <a:picLocks noChangeAspect="1" noChangeArrowheads="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3987800" y="1143000"/>
            <a:ext cx="4165600" cy="3124200"/>
          </a:xfrm>
          <a:prstGeom prst="roundRect">
            <a:avLst>
              <a:gd name="adj" fmla="val 3659"/>
            </a:avLst>
          </a:prstGeom>
          <a:noFill/>
          <a:ln>
            <a:noFill/>
          </a:ln>
          <a:effectLst>
            <a:outerShdw blurRad="127000" dist="38100" dir="2700000" algn="ctr">
              <a:srgbClr val="000000">
                <a:alpha val="45000"/>
              </a:srgbClr>
            </a:outerShdw>
          </a:effectLst>
          <a:scene3d>
            <a:camera prst="perspectiveFront" fov="2700000">
              <a:rot lat="20376001" lon="1938000" rev="20712002"/>
            </a:camera>
            <a:lightRig rig="soft" dir="t">
              <a:rot lat="0" lon="0" rev="0"/>
            </a:lightRig>
          </a:scene3d>
          <a:sp3d prstMaterial="translucentPowder">
            <a:bevelT w="203200" h="50800" prst="softRound"/>
          </a:sp3d>
          <a:extLst>
            <a:ext uri="{909E8E84-426E-40DD-AFC4-6F175D3DCCD1}">
              <a14:hiddenFill xmlns:a14="http://schemas.microsoft.com/office/drawing/2010/main">
                <a:solidFill>
                  <a:srgbClr val="FFFFFF"/>
                </a:solidFill>
              </a14:hiddenFill>
            </a:ext>
          </a:extLst>
        </p:spPr>
      </p:pic>
      <p:pic>
        <p:nvPicPr>
          <p:cNvPr id="35" name="Picture 6" descr="http://t2.gstatic.com/images?q=tbn:NyRmokIuyyzZhM:http://portableapps.com/files/images/logos/7-zip.png&amp;t=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21191018">
            <a:off x="1707953" y="846144"/>
            <a:ext cx="1041597" cy="593711"/>
          </a:xfrm>
          <a:prstGeom prst="roundRect">
            <a:avLst>
              <a:gd name="adj" fmla="val 10429"/>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36" name="Picture 8" descr="http://t2.gstatic.com/images?q=tbn:rGUKQ6YrwerA5M:http://img.photobucket.com/albums/v63/umaranjum/Feburary/gzip3d.png&amp;t=1"/>
          <p:cNvPicPr>
            <a:picLocks noChangeAspect="1" noChangeArrowheads="1"/>
          </p:cNvPicPr>
          <p:nvPr/>
        </p:nvPicPr>
        <p:blipFill>
          <a:blip r:embed="rId7" cstate="screen">
            <a:extLst>
              <a:ext uri="{BEBA8EAE-BF5A-486C-A8C5-ECC9F3942E4B}">
                <a14:imgProps xmlns:a14="http://schemas.microsoft.com/office/drawing/2010/main">
                  <a14:imgLayer r:embed="rId8">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rot="21326303">
            <a:off x="3476297" y="3677088"/>
            <a:ext cx="1085019" cy="717293"/>
          </a:xfrm>
          <a:prstGeom prst="roundRect">
            <a:avLst>
              <a:gd name="adj" fmla="val 10429"/>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37" name="Picture 10" descr="http://www.hbp.com/images/winzip_logo.jp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rot="21421823">
            <a:off x="7315626" y="3625342"/>
            <a:ext cx="738721" cy="792446"/>
          </a:xfrm>
          <a:prstGeom prst="roundRect">
            <a:avLst>
              <a:gd name="adj" fmla="val 10429"/>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38" name="Picture 12" descr="http://2.bp.blogspot.com/_QCueOts1jT0/Sfn0fQih-1I/AAAAAAAACXU/glsUpttVkdc/s400/winrar.jpg"/>
          <p:cNvPicPr>
            <a:picLocks noChangeAspect="1" noChangeArrowheads="1"/>
          </p:cNvPicPr>
          <p:nvPr/>
        </p:nvPicPr>
        <p:blipFill rotWithShape="1">
          <a:blip r:embed="rId10" cstate="screen">
            <a:extLst>
              <a:ext uri="{28A0092B-C50C-407E-A947-70E740481C1C}">
                <a14:useLocalDpi xmlns:a14="http://schemas.microsoft.com/office/drawing/2010/main" val="0"/>
              </a:ext>
            </a:extLst>
          </a:blip>
          <a:srcRect/>
          <a:stretch/>
        </p:blipFill>
        <p:spPr bwMode="auto">
          <a:xfrm rot="366306">
            <a:off x="652481" y="3465239"/>
            <a:ext cx="1010375" cy="945507"/>
          </a:xfrm>
          <a:prstGeom prst="roundRect">
            <a:avLst>
              <a:gd name="adj" fmla="val 5210"/>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39" name="Picture 14" descr="http://t0.gstatic.com/images?q=tbn:ANd9GcRYfS27MIn7aBAIBzHUSQNX0rqpZrAwzog5vjLw9st7CqFwD74&amp;t=1&amp;usg=__0MYBxnhHsso04yawZHG5FYwbhzs="/>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rot="20893829">
            <a:off x="7423546" y="827000"/>
            <a:ext cx="976846" cy="1355263"/>
          </a:xfrm>
          <a:prstGeom prst="roundRect">
            <a:avLst>
              <a:gd name="adj" fmla="val 10429"/>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40" name="Picture 16" descr="http://1.bp.blogspot.com/_WDytkVEEwXI/TJd4ylKFF8I/AAAAAAAACAw/Qt7TMFxomhg/s1600/WinISO.jpg"/>
          <p:cNvPicPr>
            <a:picLocks noChangeAspect="1" noChangeArrowheads="1"/>
          </p:cNvPicPr>
          <p:nvPr/>
        </p:nvPicPr>
        <p:blipFill>
          <a:blip r:embed="rId12" cstate="screen">
            <a:extLst>
              <a:ext uri="{28A0092B-C50C-407E-A947-70E740481C1C}">
                <a14:useLocalDpi xmlns:a14="http://schemas.microsoft.com/office/drawing/2010/main" val="0"/>
              </a:ext>
            </a:extLst>
          </a:blip>
          <a:srcRect/>
          <a:stretch>
            <a:fillRect/>
          </a:stretch>
        </p:blipFill>
        <p:spPr bwMode="auto">
          <a:xfrm rot="21359808">
            <a:off x="4205612" y="1249824"/>
            <a:ext cx="718392" cy="993954"/>
          </a:xfrm>
          <a:prstGeom prst="roundRect">
            <a:avLst>
              <a:gd name="adj" fmla="val 10429"/>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41" name="Picture 20" descr="http://al-wed.com/prodownload/n915.png"/>
          <p:cNvPicPr>
            <a:picLocks noChangeAspect="1" noChangeArrowheads="1"/>
          </p:cNvPicPr>
          <p:nvPr/>
        </p:nvPicPr>
        <p:blipFill>
          <a:blip r:embed="rId13" cstate="screen">
            <a:extLst>
              <a:ext uri="{28A0092B-C50C-407E-A947-70E740481C1C}">
                <a14:useLocalDpi xmlns:a14="http://schemas.microsoft.com/office/drawing/2010/main" val="0"/>
              </a:ext>
            </a:extLst>
          </a:blip>
          <a:srcRect/>
          <a:stretch>
            <a:fillRect/>
          </a:stretch>
        </p:blipFill>
        <p:spPr bwMode="auto">
          <a:xfrm rot="168128">
            <a:off x="5308255" y="3625108"/>
            <a:ext cx="1228846" cy="688666"/>
          </a:xfrm>
          <a:prstGeom prst="roundRect">
            <a:avLst>
              <a:gd name="adj" fmla="val 10429"/>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366539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609600" y="4876800"/>
            <a:ext cx="7924800" cy="685800"/>
          </a:xfrm>
          <a:prstGeom prst="rect">
            <a:avLst/>
          </a:prstGeom>
        </p:spPr>
        <p:txBody>
          <a:bodyPr tIns="0" bIns="0" anchor="ctr" anchorCtr="0"/>
          <a:lstStyle>
            <a:lvl1pPr algn="ctr" rtl="0" eaLnBrk="0" fontAlgn="base" hangingPunct="0">
              <a:lnSpc>
                <a:spcPts val="5600"/>
              </a:lnSpc>
              <a:spcBef>
                <a:spcPct val="0"/>
              </a:spcBef>
              <a:spcAft>
                <a:spcPct val="0"/>
              </a:spcAft>
              <a:defRPr sz="5000" b="1" kern="1200" cap="none" baseline="0">
                <a:ln w="500">
                  <a:noFill/>
                </a:ln>
                <a:solidFill>
                  <a:schemeClr val="tx2"/>
                </a:solidFill>
                <a:effectLst>
                  <a:outerShdw blurRad="30000" dist="30000" dir="2700000" algn="tl" rotWithShape="0">
                    <a:schemeClr val="bg2">
                      <a:shade val="45000"/>
                      <a:satMod val="150000"/>
                      <a:alpha val="90000"/>
                    </a:schemeClr>
                  </a:outerShdw>
                  <a:reflection blurRad="12000" stA="20000" endPos="50000" dist="12700" dir="5400000" sy="-100000" algn="bl" rotWithShape="0"/>
                </a:effectLst>
                <a:latin typeface="+mj-lt"/>
                <a:ea typeface="+mj-ea"/>
                <a:cs typeface="+mj-cs"/>
              </a:defRPr>
            </a:lvl1pPr>
            <a:lvl2pPr algn="r" rtl="0" eaLnBrk="0" fontAlgn="base" hangingPunct="0">
              <a:spcBef>
                <a:spcPct val="0"/>
              </a:spcBef>
              <a:spcAft>
                <a:spcPct val="0"/>
              </a:spcAft>
              <a:defRPr sz="3000" b="1">
                <a:solidFill>
                  <a:schemeClr val="tx2"/>
                </a:solidFill>
                <a:latin typeface="Corbel" pitchFamily="34" charset="0"/>
              </a:defRPr>
            </a:lvl2pPr>
            <a:lvl3pPr algn="r" rtl="0" eaLnBrk="0" fontAlgn="base" hangingPunct="0">
              <a:spcBef>
                <a:spcPct val="0"/>
              </a:spcBef>
              <a:spcAft>
                <a:spcPct val="0"/>
              </a:spcAft>
              <a:defRPr sz="3000" b="1">
                <a:solidFill>
                  <a:schemeClr val="tx2"/>
                </a:solidFill>
                <a:latin typeface="Corbel" pitchFamily="34" charset="0"/>
              </a:defRPr>
            </a:lvl3pPr>
            <a:lvl4pPr algn="r" rtl="0" eaLnBrk="0" fontAlgn="base" hangingPunct="0">
              <a:spcBef>
                <a:spcPct val="0"/>
              </a:spcBef>
              <a:spcAft>
                <a:spcPct val="0"/>
              </a:spcAft>
              <a:defRPr sz="3000" b="1">
                <a:solidFill>
                  <a:schemeClr val="tx2"/>
                </a:solidFill>
                <a:latin typeface="Corbel" pitchFamily="34" charset="0"/>
              </a:defRPr>
            </a:lvl4pPr>
            <a:lvl5pPr algn="r" rtl="0" eaLnBrk="0" fontAlgn="base" hangingPunct="0">
              <a:spcBef>
                <a:spcPct val="0"/>
              </a:spcBef>
              <a:spcAft>
                <a:spcPct val="0"/>
              </a:spcAft>
              <a:defRPr sz="3000" b="1">
                <a:solidFill>
                  <a:schemeClr val="tx2"/>
                </a:solidFill>
                <a:latin typeface="Corbel" pitchFamily="34" charset="0"/>
              </a:defRPr>
            </a:lvl5pPr>
            <a:lvl6pPr marL="457200" algn="r" rtl="0" fontAlgn="base">
              <a:spcBef>
                <a:spcPct val="0"/>
              </a:spcBef>
              <a:spcAft>
                <a:spcPct val="0"/>
              </a:spcAft>
              <a:defRPr sz="3000" b="1">
                <a:solidFill>
                  <a:schemeClr val="tx2"/>
                </a:solidFill>
                <a:latin typeface="Corbel" pitchFamily="34" charset="0"/>
              </a:defRPr>
            </a:lvl6pPr>
            <a:lvl7pPr marL="914400" algn="r" rtl="0" fontAlgn="base">
              <a:spcBef>
                <a:spcPct val="0"/>
              </a:spcBef>
              <a:spcAft>
                <a:spcPct val="0"/>
              </a:spcAft>
              <a:defRPr sz="3000" b="1">
                <a:solidFill>
                  <a:schemeClr val="tx2"/>
                </a:solidFill>
                <a:latin typeface="Corbel" pitchFamily="34" charset="0"/>
              </a:defRPr>
            </a:lvl7pPr>
            <a:lvl8pPr marL="1371600" algn="r" rtl="0" fontAlgn="base">
              <a:spcBef>
                <a:spcPct val="0"/>
              </a:spcBef>
              <a:spcAft>
                <a:spcPct val="0"/>
              </a:spcAft>
              <a:defRPr sz="3000" b="1">
                <a:solidFill>
                  <a:schemeClr val="tx2"/>
                </a:solidFill>
                <a:latin typeface="Corbel" pitchFamily="34" charset="0"/>
              </a:defRPr>
            </a:lvl8pPr>
            <a:lvl9pPr marL="1828800" algn="r" rtl="0" fontAlgn="base">
              <a:spcBef>
                <a:spcPct val="0"/>
              </a:spcBef>
              <a:spcAft>
                <a:spcPct val="0"/>
              </a:spcAft>
              <a:defRPr sz="3000" b="1">
                <a:solidFill>
                  <a:schemeClr val="tx2"/>
                </a:solidFill>
                <a:latin typeface="Corbel" pitchFamily="34" charset="0"/>
              </a:defRPr>
            </a:lvl9pPr>
          </a:lstStyle>
          <a:p>
            <a:r>
              <a:rPr lang="bg-BG" dirty="0" smtClean="0"/>
              <a:t>Компютърни системи</a:t>
            </a:r>
            <a:endParaRPr lang="en-US" dirty="0"/>
          </a:p>
        </p:txBody>
      </p:sp>
      <p:sp>
        <p:nvSpPr>
          <p:cNvPr id="6" name="Subtitle 2"/>
          <p:cNvSpPr txBox="1">
            <a:spLocks/>
          </p:cNvSpPr>
          <p:nvPr/>
        </p:nvSpPr>
        <p:spPr>
          <a:xfrm>
            <a:off x="609600" y="5603079"/>
            <a:ext cx="7924800" cy="569120"/>
          </a:xfrm>
          <a:prstGeom prst="rect">
            <a:avLst/>
          </a:prstGeom>
        </p:spPr>
        <p:txBody>
          <a:bodyPr lIns="0" tIns="0" rIns="0" bIns="0" anchor="ctr" anchorCtr="0"/>
          <a:lstStyle>
            <a:lvl1pPr marL="0" indent="0" algn="ctr" rtl="0" eaLnBrk="0" fontAlgn="base" hangingPunct="0">
              <a:spcBef>
                <a:spcPct val="20000"/>
              </a:spcBef>
              <a:spcAft>
                <a:spcPct val="0"/>
              </a:spcAft>
              <a:buClr>
                <a:schemeClr val="accent5">
                  <a:lumMod val="40000"/>
                  <a:lumOff val="60000"/>
                </a:schemeClr>
              </a:buClr>
              <a:buSzPct val="70000"/>
              <a:buFont typeface="Wingdings 2" pitchFamily="18" charset="2"/>
              <a:buNone/>
              <a:defRPr lang="en-US" sz="2800" b="1" kern="1200" baseline="0" dirty="0">
                <a:solidFill>
                  <a:srgbClr val="FAF7C8"/>
                </a:solidFill>
                <a:effectLst>
                  <a:outerShdw blurRad="38100" dist="38100" dir="2700000" algn="tl">
                    <a:srgbClr val="000000">
                      <a:alpha val="43137"/>
                    </a:srgbClr>
                  </a:outerShdw>
                </a:effectLst>
                <a:latin typeface="+mn-lt"/>
                <a:ea typeface="+mn-ea"/>
                <a:cs typeface="+mn-cs"/>
              </a:defRPr>
            </a:lvl1pPr>
            <a:lvl2pPr marL="457200" indent="0" algn="ctr" rtl="0" eaLnBrk="0" fontAlgn="base" hangingPunct="0">
              <a:spcBef>
                <a:spcPct val="20000"/>
              </a:spcBef>
              <a:spcAft>
                <a:spcPct val="0"/>
              </a:spcAft>
              <a:buClr>
                <a:schemeClr val="accent2">
                  <a:lumMod val="60000"/>
                  <a:lumOff val="40000"/>
                </a:schemeClr>
              </a:buClr>
              <a:buFont typeface="Wingdings 2" pitchFamily="18" charset="2"/>
              <a:buNone/>
              <a:defRPr sz="30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2pPr>
            <a:lvl3pPr marL="914400" indent="0" algn="ctr" rtl="0" eaLnBrk="0" fontAlgn="base" hangingPunct="0">
              <a:spcBef>
                <a:spcPct val="20000"/>
              </a:spcBef>
              <a:spcAft>
                <a:spcPct val="0"/>
              </a:spcAft>
              <a:buClr>
                <a:schemeClr val="tx1">
                  <a:lumMod val="50000"/>
                </a:schemeClr>
              </a:buClr>
              <a:buFont typeface="Wingdings 2" pitchFamily="18" charset="2"/>
              <a:buNone/>
              <a:defRPr sz="28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3pPr>
            <a:lvl4pPr marL="1371600" indent="0" algn="ctr" rtl="0" eaLnBrk="0" fontAlgn="base" hangingPunct="0">
              <a:spcBef>
                <a:spcPct val="20000"/>
              </a:spcBef>
              <a:spcAft>
                <a:spcPct val="0"/>
              </a:spcAft>
              <a:buClr>
                <a:srgbClr val="F8BD52"/>
              </a:buClr>
              <a:buFont typeface="Wingdings 2" pitchFamily="18" charset="2"/>
              <a:buNone/>
              <a:defRPr sz="26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4pPr>
            <a:lvl5pPr marL="1828800" indent="0" algn="ctr" rtl="0" eaLnBrk="0" fontAlgn="base" hangingPunct="0">
              <a:spcBef>
                <a:spcPct val="20000"/>
              </a:spcBef>
              <a:spcAft>
                <a:spcPct val="0"/>
              </a:spcAft>
              <a:buClr>
                <a:srgbClr val="46A6BD"/>
              </a:buClr>
              <a:buFont typeface="Wingdings 2" pitchFamily="18" charset="2"/>
              <a:buNone/>
              <a:defRPr sz="24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5pPr>
            <a:lvl6pPr marL="2286000" indent="0" algn="ctr" rtl="0" eaLnBrk="1" latinLnBrk="0" hangingPunct="1">
              <a:spcBef>
                <a:spcPct val="20000"/>
              </a:spcBef>
              <a:buClr>
                <a:schemeClr val="accent6"/>
              </a:buClr>
              <a:buFont typeface="Wingdings 2"/>
              <a:buNone/>
              <a:defRPr sz="1800" kern="1200">
                <a:solidFill>
                  <a:schemeClr val="tx1"/>
                </a:solidFill>
                <a:latin typeface="+mn-lt"/>
                <a:ea typeface="+mn-ea"/>
                <a:cs typeface="+mn-cs"/>
              </a:defRPr>
            </a:lvl6pPr>
            <a:lvl7pPr marL="2743200" indent="0" algn="ctr" rtl="0" eaLnBrk="1" latinLnBrk="0" hangingPunct="1">
              <a:spcBef>
                <a:spcPct val="20000"/>
              </a:spcBef>
              <a:buClr>
                <a:schemeClr val="tx2"/>
              </a:buClr>
              <a:buFont typeface="Wingdings 2"/>
              <a:buNone/>
              <a:defRPr sz="1600" kern="1200">
                <a:solidFill>
                  <a:schemeClr val="tx1"/>
                </a:solidFill>
                <a:latin typeface="+mn-lt"/>
                <a:ea typeface="+mn-ea"/>
                <a:cs typeface="+mn-cs"/>
              </a:defRPr>
            </a:lvl7pPr>
            <a:lvl8pPr marL="3200400" indent="0" algn="ctr" rtl="0" eaLnBrk="1" latinLnBrk="0" hangingPunct="1">
              <a:spcBef>
                <a:spcPct val="20000"/>
              </a:spcBef>
              <a:buClr>
                <a:schemeClr val="tx2"/>
              </a:buClr>
              <a:buFont typeface="Wingdings 2"/>
              <a:buNone/>
              <a:defRPr sz="1400" kern="1200">
                <a:solidFill>
                  <a:schemeClr val="tx1"/>
                </a:solidFill>
                <a:latin typeface="+mn-lt"/>
                <a:ea typeface="+mn-ea"/>
                <a:cs typeface="+mn-cs"/>
              </a:defRPr>
            </a:lvl8pPr>
            <a:lvl9pPr marL="3657600" indent="0" algn="ctr" rtl="0" eaLnBrk="1" latinLnBrk="0" hangingPunct="1">
              <a:spcBef>
                <a:spcPct val="20000"/>
              </a:spcBef>
              <a:buClr>
                <a:schemeClr val="tx2"/>
              </a:buClr>
              <a:buFont typeface="Wingdings 2"/>
              <a:buNone/>
              <a:defRPr sz="1400" kern="1200">
                <a:solidFill>
                  <a:schemeClr val="tx1"/>
                </a:solidFill>
                <a:latin typeface="+mn-lt"/>
                <a:ea typeface="+mn-ea"/>
                <a:cs typeface="+mn-cs"/>
              </a:defRPr>
            </a:lvl9pPr>
          </a:lstStyle>
          <a:p>
            <a:r>
              <a:rPr lang="bg-BG" dirty="0" smtClean="0"/>
              <a:t>Хардуерни въпроси</a:t>
            </a:r>
            <a:endParaRPr lang="bg-BG" dirty="0"/>
          </a:p>
        </p:txBody>
      </p:sp>
      <p:pic>
        <p:nvPicPr>
          <p:cNvPr id="7"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97966" y="949679"/>
            <a:ext cx="3806017" cy="36124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1315045">
            <a:off x="905401" y="827860"/>
            <a:ext cx="3581400" cy="3612489"/>
          </a:xfrm>
          <a:prstGeom prst="rect">
            <a:avLst/>
          </a:prstGeom>
          <a:noFill/>
          <a:ln>
            <a:noFill/>
          </a:ln>
          <a:effectLst>
            <a:glow rad="152400">
              <a:schemeClr val="accent4">
                <a:satMod val="175000"/>
                <a:alpha val="1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4914709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20376" y="2515344"/>
            <a:ext cx="1856824" cy="1668313"/>
          </a:xfrm>
          <a:prstGeom prst="rect">
            <a:avLst/>
          </a:prstGeom>
          <a:effectLst>
            <a:glow rad="63500">
              <a:schemeClr val="accent5">
                <a:satMod val="175000"/>
                <a:alpha val="40000"/>
              </a:schemeClr>
            </a:glow>
            <a:outerShdw blurRad="50800" dist="38100" dir="16200000" rotWithShape="0">
              <a:prstClr val="black">
                <a:alpha val="40000"/>
              </a:prstClr>
            </a:outerShdw>
            <a:reflection blurRad="6350" stA="50000" endA="300" endPos="38500" dist="50800" dir="5400000" sy="-100000" algn="bl" rotWithShape="0"/>
            <a:softEdge rad="63500"/>
          </a:effectLst>
        </p:spPr>
      </p:pic>
      <p:sp>
        <p:nvSpPr>
          <p:cNvPr id="2" name="Title 1"/>
          <p:cNvSpPr>
            <a:spLocks noGrp="1"/>
          </p:cNvSpPr>
          <p:nvPr>
            <p:ph type="title"/>
          </p:nvPr>
        </p:nvSpPr>
        <p:spPr/>
        <p:txBody>
          <a:bodyPr/>
          <a:lstStyle/>
          <a:p>
            <a:r>
              <a:rPr lang="bg-BG" sz="3600" dirty="0"/>
              <a:t>Въпрос</a:t>
            </a:r>
            <a:endParaRPr lang="en-US" sz="3600" dirty="0"/>
          </a:p>
        </p:txBody>
      </p:sp>
      <p:sp>
        <p:nvSpPr>
          <p:cNvPr id="3" name="Content Placeholder 2"/>
          <p:cNvSpPr>
            <a:spLocks noGrp="1"/>
          </p:cNvSpPr>
          <p:nvPr>
            <p:ph idx="1"/>
          </p:nvPr>
        </p:nvSpPr>
        <p:spPr>
          <a:xfrm>
            <a:off x="228600" y="838200"/>
            <a:ext cx="8686800" cy="5867400"/>
          </a:xfrm>
        </p:spPr>
        <p:txBody>
          <a:bodyPr/>
          <a:lstStyle/>
          <a:p>
            <a:pPr>
              <a:lnSpc>
                <a:spcPct val="95000"/>
              </a:lnSpc>
            </a:pPr>
            <a:r>
              <a:rPr lang="bg-BG" sz="3000" dirty="0" smtClean="0"/>
              <a:t>На кой ред всички изброени формати и алгоритми водят до компресия без </a:t>
            </a:r>
            <a:r>
              <a:rPr lang="bg-BG" sz="3000" dirty="0" smtClean="0"/>
              <a:t>загуба на данни</a:t>
            </a:r>
            <a:r>
              <a:rPr lang="en-US" sz="3000" dirty="0" smtClean="0"/>
              <a:t>?</a:t>
            </a:r>
            <a:endParaRPr lang="bg-BG" sz="3000" dirty="0" smtClean="0"/>
          </a:p>
          <a:p>
            <a:pPr marL="871538" lvl="1" indent="-514350">
              <a:lnSpc>
                <a:spcPct val="95000"/>
              </a:lnSpc>
              <a:buFont typeface="+mj-lt"/>
              <a:buAutoNum type="alphaLcParenR"/>
            </a:pPr>
            <a:r>
              <a:rPr lang="en-US" sz="2800" dirty="0" smtClean="0"/>
              <a:t>TIFF, Lempel-Ziv-Welch, DEFLATE</a:t>
            </a:r>
          </a:p>
          <a:p>
            <a:pPr marL="871538" lvl="1" indent="-514350">
              <a:lnSpc>
                <a:spcPct val="95000"/>
              </a:lnSpc>
              <a:buFont typeface="+mj-lt"/>
              <a:buAutoNum type="alphaLcParenR"/>
            </a:pPr>
            <a:endParaRPr lang="bg-BG" sz="2800" dirty="0"/>
          </a:p>
          <a:p>
            <a:pPr marL="871538" lvl="1" indent="-514350">
              <a:lnSpc>
                <a:spcPct val="95000"/>
              </a:lnSpc>
              <a:buFont typeface="+mj-lt"/>
              <a:buAutoNum type="alphaLcParenR"/>
            </a:pPr>
            <a:r>
              <a:rPr lang="en-US" sz="2800" dirty="0"/>
              <a:t>b</a:t>
            </a:r>
            <a:r>
              <a:rPr lang="en-US" sz="2800" dirty="0" smtClean="0"/>
              <a:t>zip2, MP3, </a:t>
            </a:r>
            <a:r>
              <a:rPr lang="en-US" sz="2800" dirty="0" err="1" smtClean="0"/>
              <a:t>Huffmann</a:t>
            </a:r>
            <a:r>
              <a:rPr lang="en-US" sz="2800" dirty="0" smtClean="0"/>
              <a:t> Coding</a:t>
            </a:r>
          </a:p>
          <a:p>
            <a:pPr marL="871538" lvl="1" indent="-514350">
              <a:lnSpc>
                <a:spcPct val="95000"/>
              </a:lnSpc>
              <a:buFont typeface="+mj-lt"/>
              <a:buAutoNum type="alphaLcParenR"/>
            </a:pPr>
            <a:endParaRPr lang="bg-BG" sz="2800" dirty="0" smtClean="0"/>
          </a:p>
          <a:p>
            <a:pPr marL="871538" lvl="1" indent="-514350">
              <a:lnSpc>
                <a:spcPct val="95000"/>
              </a:lnSpc>
              <a:buFont typeface="+mj-lt"/>
              <a:buAutoNum type="alphaLcParenR"/>
            </a:pPr>
            <a:r>
              <a:rPr lang="en-US" sz="2800" dirty="0" smtClean="0">
                <a:sym typeface="Wingdings" panose="05000000000000000000" pitchFamily="2" charset="2"/>
              </a:rPr>
              <a:t>Lempel-Ziv-Welch, Shannon-</a:t>
            </a:r>
            <a:r>
              <a:rPr lang="en-US" sz="2800" dirty="0" err="1" smtClean="0">
                <a:sym typeface="Wingdings" panose="05000000000000000000" pitchFamily="2" charset="2"/>
              </a:rPr>
              <a:t>Fano</a:t>
            </a:r>
            <a:r>
              <a:rPr lang="en-US" sz="2800" dirty="0" smtClean="0">
                <a:sym typeface="Wingdings" panose="05000000000000000000" pitchFamily="2" charset="2"/>
              </a:rPr>
              <a:t> Coding,  JPEG</a:t>
            </a:r>
          </a:p>
          <a:p>
            <a:pPr marL="871538" lvl="1" indent="-514350">
              <a:lnSpc>
                <a:spcPct val="95000"/>
              </a:lnSpc>
              <a:buFont typeface="+mj-lt"/>
              <a:buAutoNum type="alphaLcParenR"/>
            </a:pPr>
            <a:endParaRPr lang="en-US" sz="2800" dirty="0" smtClean="0">
              <a:sym typeface="Wingdings" panose="05000000000000000000" pitchFamily="2" charset="2"/>
            </a:endParaRPr>
          </a:p>
          <a:p>
            <a:pPr marL="871538" lvl="1" indent="-514350">
              <a:lnSpc>
                <a:spcPct val="95000"/>
              </a:lnSpc>
              <a:buFont typeface="+mj-lt"/>
              <a:buAutoNum type="alphaLcParenR"/>
            </a:pPr>
            <a:r>
              <a:rPr lang="en-US" sz="2800" dirty="0" err="1" smtClean="0">
                <a:sym typeface="Wingdings" panose="05000000000000000000" pitchFamily="2" charset="2"/>
              </a:rPr>
              <a:t>DjVu</a:t>
            </a:r>
            <a:r>
              <a:rPr lang="en-US" sz="2800" dirty="0" smtClean="0">
                <a:sym typeface="Wingdings" panose="05000000000000000000" pitchFamily="2" charset="2"/>
              </a:rPr>
              <a:t>, Burrows-Wheeler Transform,</a:t>
            </a:r>
            <a:r>
              <a:rPr lang="bg-BG" sz="2800" dirty="0" smtClean="0">
                <a:sym typeface="Wingdings" panose="05000000000000000000" pitchFamily="2" charset="2"/>
              </a:rPr>
              <a:t> </a:t>
            </a:r>
            <a:r>
              <a:rPr lang="en-US" sz="2800" dirty="0" smtClean="0">
                <a:sym typeface="Wingdings" panose="05000000000000000000" pitchFamily="2" charset="2"/>
              </a:rPr>
              <a:t>Shannon-</a:t>
            </a:r>
            <a:r>
              <a:rPr lang="en-US" sz="2800" dirty="0" err="1" smtClean="0">
                <a:sym typeface="Wingdings" panose="05000000000000000000" pitchFamily="2" charset="2"/>
              </a:rPr>
              <a:t>Fano</a:t>
            </a:r>
            <a:r>
              <a:rPr lang="en-US" sz="2800" dirty="0" smtClean="0">
                <a:sym typeface="Wingdings" panose="05000000000000000000" pitchFamily="2" charset="2"/>
              </a:rPr>
              <a:t> Coding</a:t>
            </a:r>
            <a:endParaRPr lang="bg-BG" sz="2800" dirty="0">
              <a:sym typeface="Wingdings" panose="05000000000000000000" pitchFamily="2" charset="2"/>
            </a:endParaRPr>
          </a:p>
          <a:p>
            <a:pPr marL="357188" lvl="1" indent="0">
              <a:lnSpc>
                <a:spcPct val="95000"/>
              </a:lnSpc>
              <a:buNone/>
            </a:pPr>
            <a:endParaRPr lang="bg-BG" sz="2800"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20</a:t>
            </a:fld>
            <a:endParaRPr lang="en-US" dirty="0"/>
          </a:p>
        </p:txBody>
      </p:sp>
      <p:sp>
        <p:nvSpPr>
          <p:cNvPr id="6" name="Oval 5"/>
          <p:cNvSpPr/>
          <p:nvPr/>
        </p:nvSpPr>
        <p:spPr>
          <a:xfrm>
            <a:off x="457200" y="2286000"/>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264410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sz="3600" dirty="0"/>
              <a:t>Отговор</a:t>
            </a:r>
            <a:endParaRPr lang="en-US" sz="3600" dirty="0"/>
          </a:p>
        </p:txBody>
      </p:sp>
      <p:sp>
        <p:nvSpPr>
          <p:cNvPr id="3" name="Content Placeholder 2"/>
          <p:cNvSpPr>
            <a:spLocks noGrp="1"/>
          </p:cNvSpPr>
          <p:nvPr>
            <p:ph idx="1"/>
          </p:nvPr>
        </p:nvSpPr>
        <p:spPr>
          <a:xfrm>
            <a:off x="228600" y="914400"/>
            <a:ext cx="8686800" cy="5638800"/>
          </a:xfrm>
        </p:spPr>
        <p:txBody>
          <a:bodyPr/>
          <a:lstStyle/>
          <a:p>
            <a:pPr>
              <a:lnSpc>
                <a:spcPct val="100000"/>
              </a:lnSpc>
            </a:pPr>
            <a:r>
              <a:rPr lang="en-US" sz="2400" dirty="0" smtClean="0"/>
              <a:t>TIFF (</a:t>
            </a:r>
            <a:r>
              <a:rPr lang="ru-RU" sz="2400" dirty="0" smtClean="0"/>
              <a:t>Tagged </a:t>
            </a:r>
            <a:r>
              <a:rPr lang="ru-RU" sz="2400" dirty="0"/>
              <a:t>Image File </a:t>
            </a:r>
            <a:r>
              <a:rPr lang="ru-RU" sz="2400" dirty="0" smtClean="0"/>
              <a:t>Format</a:t>
            </a:r>
            <a:r>
              <a:rPr lang="en-US" sz="2400" dirty="0" smtClean="0"/>
              <a:t>)</a:t>
            </a:r>
            <a:r>
              <a:rPr lang="ru-RU" sz="2400" dirty="0" smtClean="0"/>
              <a:t> </a:t>
            </a:r>
            <a:r>
              <a:rPr lang="ru-RU" sz="2400" dirty="0"/>
              <a:t>е формат за запис на растерни изображения</a:t>
            </a:r>
            <a:r>
              <a:rPr lang="ru-RU" sz="2400" dirty="0" smtClean="0"/>
              <a:t>.</a:t>
            </a:r>
            <a:r>
              <a:rPr lang="en-US" sz="2400" dirty="0" smtClean="0"/>
              <a:t> </a:t>
            </a:r>
          </a:p>
          <a:p>
            <a:pPr>
              <a:lnSpc>
                <a:spcPct val="100000"/>
              </a:lnSpc>
            </a:pPr>
            <a:r>
              <a:rPr lang="en-US" sz="2400" dirty="0" smtClean="0"/>
              <a:t>Lempel-</a:t>
            </a:r>
            <a:r>
              <a:rPr lang="en-US" sz="2400" dirty="0" err="1" smtClean="0"/>
              <a:t>Zif</a:t>
            </a:r>
            <a:r>
              <a:rPr lang="en-US" sz="2400" dirty="0" smtClean="0"/>
              <a:t>-Welch </a:t>
            </a:r>
            <a:r>
              <a:rPr lang="bg-BG" sz="2400" dirty="0" smtClean="0"/>
              <a:t>е алгоритъм за компресия без загуба. Широко използван при </a:t>
            </a:r>
            <a:r>
              <a:rPr lang="en-US" sz="2400" dirty="0" smtClean="0"/>
              <a:t>UNIX </a:t>
            </a:r>
            <a:r>
              <a:rPr lang="bg-BG" sz="2400" dirty="0" smtClean="0"/>
              <a:t>файлова компресия, както и при формата за изображения – </a:t>
            </a:r>
            <a:r>
              <a:rPr lang="en-US" sz="2400" dirty="0" smtClean="0"/>
              <a:t>GIF</a:t>
            </a:r>
            <a:r>
              <a:rPr lang="bg-BG" sz="2400" dirty="0" smtClean="0"/>
              <a:t>.</a:t>
            </a:r>
            <a:endParaRPr lang="en-US" sz="2400" dirty="0" smtClean="0"/>
          </a:p>
          <a:p>
            <a:pPr>
              <a:lnSpc>
                <a:spcPct val="100000"/>
              </a:lnSpc>
            </a:pPr>
            <a:r>
              <a:rPr lang="en-US" sz="2400" dirty="0" smtClean="0"/>
              <a:t>DEFLATE </a:t>
            </a:r>
            <a:r>
              <a:rPr lang="bg-BG" sz="2400" dirty="0"/>
              <a:t>е алгоритъм за компресия без </a:t>
            </a:r>
            <a:r>
              <a:rPr lang="bg-BG" sz="2400" dirty="0" smtClean="0"/>
              <a:t>загуба, който съчетава Хъфманово кодиране и алгоритъма </a:t>
            </a:r>
            <a:r>
              <a:rPr lang="en-US" sz="2400" dirty="0" smtClean="0"/>
              <a:t>LZ77</a:t>
            </a:r>
            <a:r>
              <a:rPr lang="bg-BG" sz="2400" dirty="0" smtClean="0"/>
              <a:t>.</a:t>
            </a:r>
          </a:p>
          <a:p>
            <a:pPr marL="0" indent="0">
              <a:lnSpc>
                <a:spcPct val="100000"/>
              </a:lnSpc>
              <a:buNone/>
            </a:pPr>
            <a:r>
              <a:rPr lang="bg-BG" sz="2400" dirty="0" smtClean="0"/>
              <a:t>Информация:</a:t>
            </a:r>
          </a:p>
          <a:p>
            <a:pPr marL="0" indent="0">
              <a:lnSpc>
                <a:spcPct val="100000"/>
              </a:lnSpc>
              <a:buNone/>
            </a:pPr>
            <a:r>
              <a:rPr lang="en-US" sz="2400" dirty="0">
                <a:hlinkClick r:id="rId2"/>
              </a:rPr>
              <a:t>http://</a:t>
            </a:r>
            <a:r>
              <a:rPr lang="en-US" sz="2400" dirty="0" smtClean="0">
                <a:hlinkClick r:id="rId2"/>
              </a:rPr>
              <a:t>en.wikipedia.org/wiki/Category:Lossless_compression_algorithms</a:t>
            </a:r>
            <a:endParaRPr lang="bg-BG" sz="2400" dirty="0" smtClean="0"/>
          </a:p>
          <a:p>
            <a:pPr marL="0" indent="0">
              <a:lnSpc>
                <a:spcPct val="100000"/>
              </a:lnSpc>
              <a:buNone/>
            </a:pPr>
            <a:r>
              <a:rPr lang="en-US" sz="2400" dirty="0">
                <a:hlinkClick r:id="rId3"/>
              </a:rPr>
              <a:t>http://en.wikipedia.org/wiki/Category:Lossy_compression_algorithms</a:t>
            </a:r>
            <a:endParaRPr lang="bg-BG" sz="2400" dirty="0" smtClean="0"/>
          </a:p>
          <a:p>
            <a:pPr marL="0" indent="0">
              <a:lnSpc>
                <a:spcPct val="100000"/>
              </a:lnSpc>
              <a:buNone/>
            </a:pPr>
            <a:r>
              <a:rPr lang="bg-BG" sz="2800" dirty="0" smtClean="0"/>
              <a:t> </a:t>
            </a:r>
            <a:endParaRPr lang="bg-BG" sz="2800"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21</a:t>
            </a:fld>
            <a:endParaRPr lang="en-US" dirty="0"/>
          </a:p>
        </p:txBody>
      </p:sp>
    </p:spTree>
    <p:extLst>
      <p:ext uri="{BB962C8B-B14F-4D97-AF65-F5344CB8AC3E}">
        <p14:creationId xmlns:p14="http://schemas.microsoft.com/office/powerpoint/2010/main" val="268211656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a:spLocks noGrp="1"/>
          </p:cNvSpPr>
          <p:nvPr>
            <p:ph type="ctrTitle"/>
          </p:nvPr>
        </p:nvSpPr>
        <p:spPr>
          <a:xfrm>
            <a:off x="609600" y="1143000"/>
            <a:ext cx="7924800" cy="685800"/>
          </a:xfrm>
        </p:spPr>
        <p:txBody>
          <a:bodyPr/>
          <a:lstStyle/>
          <a:p>
            <a:r>
              <a:rPr lang="bg-BG" dirty="0" smtClean="0"/>
              <a:t>Текстообработка</a:t>
            </a:r>
            <a:endParaRPr lang="en-US" dirty="0"/>
          </a:p>
        </p:txBody>
      </p:sp>
      <p:sp>
        <p:nvSpPr>
          <p:cNvPr id="10" name="Subtitle 2"/>
          <p:cNvSpPr>
            <a:spLocks noGrp="1"/>
          </p:cNvSpPr>
          <p:nvPr>
            <p:ph type="subTitle" idx="1"/>
          </p:nvPr>
        </p:nvSpPr>
        <p:spPr>
          <a:xfrm>
            <a:off x="609600" y="2057399"/>
            <a:ext cx="7924800" cy="873920"/>
          </a:xfrm>
        </p:spPr>
        <p:txBody>
          <a:bodyPr/>
          <a:lstStyle/>
          <a:p>
            <a:r>
              <a:rPr lang="bg-BG" dirty="0" smtClean="0"/>
              <a:t>Работа с текстотобработващ софтуер, файлови формати, кодирания, текст, таблици, фигури, …</a:t>
            </a:r>
            <a:endParaRPr lang="en-US" dirty="0"/>
          </a:p>
        </p:txBody>
      </p:sp>
      <p:pic>
        <p:nvPicPr>
          <p:cNvPr id="11" name="Picture 2" descr="http://www.binbin.net/photos/generic/ele/electronic-word-processing-typewriter.jpg"/>
          <p:cNvPicPr>
            <a:picLocks noChangeAspect="1" noChangeArrowheads="1"/>
          </p:cNvPicPr>
          <p:nvPr/>
        </p:nvPicPr>
        <p:blipFill>
          <a:blip r:embed="rId2" cstate="screen">
            <a:extLst>
              <a:ext uri="{28A0092B-C50C-407E-A947-70E740481C1C}">
                <a14:useLocalDpi xmlns:a14="http://schemas.microsoft.com/office/drawing/2010/main" val="0"/>
              </a:ext>
            </a:extLst>
          </a:blip>
          <a:srcRect/>
          <a:stretch>
            <a:fillRect/>
          </a:stretch>
        </p:blipFill>
        <p:spPr bwMode="auto">
          <a:xfrm>
            <a:off x="2923738" y="3416576"/>
            <a:ext cx="3467100" cy="2831824"/>
          </a:xfrm>
          <a:prstGeom prst="roundRect">
            <a:avLst>
              <a:gd name="adj" fmla="val 3910"/>
            </a:avLst>
          </a:prstGeom>
          <a:noFill/>
          <a:extLst>
            <a:ext uri="{909E8E84-426E-40DD-AFC4-6F175D3DCCD1}">
              <a14:hiddenFill xmlns:a14="http://schemas.microsoft.com/office/drawing/2010/main">
                <a:solidFill>
                  <a:srgbClr val="FFFFFF"/>
                </a:solidFill>
              </a14:hiddenFill>
            </a:ext>
          </a:extLst>
        </p:spPr>
      </p:pic>
      <p:pic>
        <p:nvPicPr>
          <p:cNvPr id="13" name="Picture 4" descr="http://www.altoonaridgelodge.com/images/MS-Wor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332866">
            <a:off x="768725" y="3674979"/>
            <a:ext cx="2438400" cy="256027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4" name="Picture 6" descr="http://ui.openoffice.org/VisualDesign/gifs/Icons/OOo30_final_mimetype/Galaxy_OOo3_writer-doc_256.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21287559">
            <a:off x="6019920" y="3723853"/>
            <a:ext cx="2419732" cy="241973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955953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smtClean="0"/>
              <a:t>Въпрос</a:t>
            </a:r>
            <a:endParaRPr lang="en-US" dirty="0"/>
          </a:p>
        </p:txBody>
      </p:sp>
      <p:sp>
        <p:nvSpPr>
          <p:cNvPr id="3" name="Content Placeholder 2"/>
          <p:cNvSpPr>
            <a:spLocks noGrp="1"/>
          </p:cNvSpPr>
          <p:nvPr>
            <p:ph idx="1"/>
          </p:nvPr>
        </p:nvSpPr>
        <p:spPr>
          <a:xfrm>
            <a:off x="228600" y="838200"/>
            <a:ext cx="8686800" cy="5638800"/>
          </a:xfrm>
        </p:spPr>
        <p:txBody>
          <a:bodyPr/>
          <a:lstStyle/>
          <a:p>
            <a:pPr>
              <a:lnSpc>
                <a:spcPct val="95000"/>
              </a:lnSpc>
            </a:pPr>
            <a:r>
              <a:rPr lang="bg-BG" sz="3000" dirty="0" smtClean="0"/>
              <a:t>Кое от изброените не е име на </a:t>
            </a:r>
            <a:r>
              <a:rPr lang="bg-BG" sz="3000" dirty="0" smtClean="0"/>
              <a:t>текстов </a:t>
            </a:r>
            <a:r>
              <a:rPr lang="bg-BG" sz="3000" dirty="0" smtClean="0"/>
              <a:t>файлов формат?</a:t>
            </a:r>
          </a:p>
          <a:p>
            <a:pPr marL="871538" lvl="1" indent="-514350">
              <a:lnSpc>
                <a:spcPct val="95000"/>
              </a:lnSpc>
              <a:buFont typeface="+mj-lt"/>
              <a:buAutoNum type="alphaLcParenR"/>
            </a:pPr>
            <a:r>
              <a:rPr lang="en-US" sz="2800" dirty="0" smtClean="0"/>
              <a:t>RTF</a:t>
            </a:r>
          </a:p>
          <a:p>
            <a:pPr marL="871538" lvl="1" indent="-514350">
              <a:lnSpc>
                <a:spcPct val="95000"/>
              </a:lnSpc>
              <a:buFont typeface="+mj-lt"/>
              <a:buAutoNum type="alphaLcParenR"/>
            </a:pPr>
            <a:r>
              <a:rPr lang="en-US" sz="2800" dirty="0" smtClean="0"/>
              <a:t>DOC</a:t>
            </a:r>
          </a:p>
          <a:p>
            <a:pPr marL="871538" lvl="1" indent="-514350">
              <a:lnSpc>
                <a:spcPct val="95000"/>
              </a:lnSpc>
              <a:buFont typeface="+mj-lt"/>
              <a:buAutoNum type="alphaLcParenR"/>
            </a:pPr>
            <a:r>
              <a:rPr lang="en-US" sz="2800" dirty="0" smtClean="0"/>
              <a:t>DOCX</a:t>
            </a:r>
          </a:p>
          <a:p>
            <a:pPr marL="871538" lvl="1" indent="-514350">
              <a:lnSpc>
                <a:spcPct val="95000"/>
              </a:lnSpc>
              <a:buFont typeface="+mj-lt"/>
              <a:buAutoNum type="alphaLcParenR"/>
            </a:pPr>
            <a:r>
              <a:rPr lang="en-US" sz="2800" dirty="0" smtClean="0"/>
              <a:t>DXF</a:t>
            </a:r>
          </a:p>
          <a:p>
            <a:pPr marL="871538" lvl="1" indent="-514350">
              <a:lnSpc>
                <a:spcPct val="95000"/>
              </a:lnSpc>
              <a:buFont typeface="+mj-lt"/>
              <a:buAutoNum type="alphaLcParenR"/>
            </a:pPr>
            <a:r>
              <a:rPr lang="en-US" sz="2800" dirty="0" smtClean="0"/>
              <a:t>ODF</a:t>
            </a:r>
          </a:p>
          <a:p>
            <a:pPr marL="871538" lvl="1" indent="-514350">
              <a:lnSpc>
                <a:spcPct val="95000"/>
              </a:lnSpc>
              <a:buFont typeface="+mj-lt"/>
              <a:buAutoNum type="alphaLcParenR"/>
            </a:pPr>
            <a:r>
              <a:rPr lang="en-US" sz="2800" dirty="0" smtClean="0"/>
              <a:t>PDF</a:t>
            </a:r>
          </a:p>
          <a:p>
            <a:pPr marL="357188" lvl="1" indent="0">
              <a:lnSpc>
                <a:spcPct val="95000"/>
              </a:lnSpc>
              <a:buNone/>
            </a:pPr>
            <a:endParaRPr lang="en-US" sz="2800" dirty="0" smtClean="0"/>
          </a:p>
          <a:p>
            <a:pPr marL="871538" lvl="1" indent="-514350">
              <a:lnSpc>
                <a:spcPct val="95000"/>
              </a:lnSpc>
              <a:buFont typeface="+mj-lt"/>
              <a:buAutoNum type="alphaLcParenR"/>
            </a:pPr>
            <a:endParaRPr lang="bg-BG" sz="2800"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23</a:t>
            </a:fld>
            <a:endParaRPr lang="en-US" dirty="0"/>
          </a:p>
        </p:txBody>
      </p:sp>
      <p:sp>
        <p:nvSpPr>
          <p:cNvPr id="5" name="Oval 4"/>
          <p:cNvSpPr/>
          <p:nvPr/>
        </p:nvSpPr>
        <p:spPr>
          <a:xfrm>
            <a:off x="509595" y="3505200"/>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185192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smtClean="0"/>
              <a:t>Отговор</a:t>
            </a:r>
            <a:endParaRPr lang="en-US" dirty="0"/>
          </a:p>
        </p:txBody>
      </p:sp>
      <p:sp>
        <p:nvSpPr>
          <p:cNvPr id="3" name="Content Placeholder 2"/>
          <p:cNvSpPr>
            <a:spLocks noGrp="1"/>
          </p:cNvSpPr>
          <p:nvPr>
            <p:ph idx="1"/>
          </p:nvPr>
        </p:nvSpPr>
        <p:spPr>
          <a:xfrm>
            <a:off x="228600" y="990600"/>
            <a:ext cx="8686800" cy="5638800"/>
          </a:xfrm>
        </p:spPr>
        <p:txBody>
          <a:bodyPr/>
          <a:lstStyle/>
          <a:p>
            <a:r>
              <a:rPr lang="en-US" sz="2800" dirty="0" smtClean="0"/>
              <a:t>DXF </a:t>
            </a:r>
            <a:r>
              <a:rPr lang="ru-RU" sz="2800" dirty="0"/>
              <a:t>(</a:t>
            </a:r>
            <a:r>
              <a:rPr lang="ru-RU" sz="2800" i="1" dirty="0"/>
              <a:t>Drawing eXchange Format</a:t>
            </a:r>
            <a:r>
              <a:rPr lang="ru-RU" sz="2800" dirty="0"/>
              <a:t>) е един от първите файлови формати за векторна компютърна графика. Записва се в ASCII файл и поддържа всички основни графични примитиви, като точки, линии, дъги, полигони и </a:t>
            </a:r>
            <a:r>
              <a:rPr lang="ru-RU" sz="2800" dirty="0" smtClean="0"/>
              <a:t>др</a:t>
            </a:r>
            <a:r>
              <a:rPr lang="en-US" sz="2800" dirty="0" smtClean="0"/>
              <a:t>. </a:t>
            </a:r>
          </a:p>
          <a:p>
            <a:pPr marL="0" indent="0">
              <a:buNone/>
            </a:pPr>
            <a:r>
              <a:rPr lang="en-US" sz="2800" dirty="0" smtClean="0"/>
              <a:t> </a:t>
            </a:r>
            <a:r>
              <a:rPr lang="bg-BG" sz="2800" dirty="0" smtClean="0"/>
              <a:t>Информация:</a:t>
            </a:r>
            <a:r>
              <a:rPr lang="en-US" sz="2800" dirty="0" smtClean="0"/>
              <a:t> </a:t>
            </a:r>
            <a:r>
              <a:rPr lang="en-US" sz="2800" dirty="0" smtClean="0">
                <a:hlinkClick r:id="rId2"/>
              </a:rPr>
              <a:t>http</a:t>
            </a:r>
            <a:r>
              <a:rPr lang="en-US" sz="2800" dirty="0">
                <a:hlinkClick r:id="rId2"/>
              </a:rPr>
              <a:t>://bg.wikipedia.org/wiki/DXF</a:t>
            </a:r>
            <a:endParaRPr lang="en-US" sz="2800" dirty="0" smtClean="0"/>
          </a:p>
          <a:p>
            <a:r>
              <a:rPr lang="en-US" sz="2800" dirty="0" smtClean="0"/>
              <a:t>RTF(Rich Text Format) – MS WordPad</a:t>
            </a:r>
          </a:p>
          <a:p>
            <a:r>
              <a:rPr lang="en-US" sz="2800" dirty="0" smtClean="0"/>
              <a:t>DOC </a:t>
            </a:r>
            <a:r>
              <a:rPr lang="bg-BG" sz="2800" dirty="0" smtClean="0"/>
              <a:t>и </a:t>
            </a:r>
            <a:r>
              <a:rPr lang="en-US" sz="2800" dirty="0" smtClean="0"/>
              <a:t>DOCX – MS Word </a:t>
            </a:r>
          </a:p>
          <a:p>
            <a:r>
              <a:rPr lang="en-US" sz="2800" dirty="0" smtClean="0"/>
              <a:t>ODF(Open Document Format) – </a:t>
            </a:r>
            <a:r>
              <a:rPr lang="en-US" sz="2800" dirty="0" err="1" smtClean="0"/>
              <a:t>OpenOffice</a:t>
            </a:r>
            <a:r>
              <a:rPr lang="en-US" sz="2800" dirty="0" smtClean="0"/>
              <a:t>, </a:t>
            </a:r>
            <a:r>
              <a:rPr lang="en-US" sz="2800" dirty="0" err="1" smtClean="0"/>
              <a:t>LibreOffice</a:t>
            </a:r>
            <a:endParaRPr lang="en-US" sz="2800" dirty="0" smtClean="0"/>
          </a:p>
          <a:p>
            <a:r>
              <a:rPr lang="en-US" sz="2800" dirty="0" smtClean="0"/>
              <a:t>PDF </a:t>
            </a:r>
            <a:r>
              <a:rPr lang="en-US" sz="2800" dirty="0"/>
              <a:t>- </a:t>
            </a:r>
            <a:r>
              <a:rPr lang="en-US" sz="2800" dirty="0" smtClean="0">
                <a:hlinkClick r:id="rId3"/>
              </a:rPr>
              <a:t>goo.gl/</a:t>
            </a:r>
            <a:r>
              <a:rPr lang="en-US" sz="2800" dirty="0" err="1" smtClean="0">
                <a:hlinkClick r:id="rId3"/>
              </a:rPr>
              <a:t>PPwdDK</a:t>
            </a:r>
            <a:endParaRPr lang="bg-BG" sz="2800"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24</a:t>
            </a:fld>
            <a:endParaRPr lang="en-US" dirty="0"/>
          </a:p>
        </p:txBody>
      </p:sp>
    </p:spTree>
    <p:extLst>
      <p:ext uri="{BB962C8B-B14F-4D97-AF65-F5344CB8AC3E}">
        <p14:creationId xmlns:p14="http://schemas.microsoft.com/office/powerpoint/2010/main" val="117470127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p:cNvSpPr>
            <a:spLocks noGrp="1"/>
          </p:cNvSpPr>
          <p:nvPr>
            <p:ph type="ctrTitle"/>
          </p:nvPr>
        </p:nvSpPr>
        <p:spPr>
          <a:xfrm>
            <a:off x="592667" y="4495800"/>
            <a:ext cx="7924800" cy="685800"/>
          </a:xfrm>
        </p:spPr>
        <p:txBody>
          <a:bodyPr/>
          <a:lstStyle/>
          <a:p>
            <a:r>
              <a:rPr lang="bg-BG" dirty="0" smtClean="0"/>
              <a:t>Компютърна графика</a:t>
            </a:r>
            <a:endParaRPr lang="en-US" dirty="0"/>
          </a:p>
        </p:txBody>
      </p:sp>
      <p:sp>
        <p:nvSpPr>
          <p:cNvPr id="16" name="Subtitle 2"/>
          <p:cNvSpPr>
            <a:spLocks noGrp="1"/>
          </p:cNvSpPr>
          <p:nvPr>
            <p:ph type="subTitle" idx="1"/>
          </p:nvPr>
        </p:nvSpPr>
        <p:spPr>
          <a:xfrm>
            <a:off x="592667" y="5450680"/>
            <a:ext cx="7924800" cy="873920"/>
          </a:xfrm>
        </p:spPr>
        <p:txBody>
          <a:bodyPr/>
          <a:lstStyle/>
          <a:p>
            <a:r>
              <a:rPr lang="bg-BG" dirty="0" smtClean="0"/>
              <a:t>Растерна и векторна графика, графични файлови формати, графични редактори, цветови гами</a:t>
            </a:r>
            <a:endParaRPr lang="en-US" dirty="0"/>
          </a:p>
        </p:txBody>
      </p:sp>
      <p:pic>
        <p:nvPicPr>
          <p:cNvPr id="17" name="Picture 5" descr="http://www.learnkey.com/elearning/images/product_categories/web.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p:blipFill>
        <p:spPr bwMode="auto">
          <a:xfrm>
            <a:off x="685800" y="990599"/>
            <a:ext cx="2819400" cy="2324006"/>
          </a:xfrm>
          <a:prstGeom prst="roundRect">
            <a:avLst>
              <a:gd name="adj" fmla="val 1625"/>
            </a:avLst>
          </a:prstGeom>
          <a:noFill/>
          <a:effectLst>
            <a:softEdge rad="31750"/>
          </a:effectLst>
          <a:scene3d>
            <a:camera prst="perspectiveHeroicExtremeRightFacing"/>
            <a:lightRig rig="threePt" dir="t"/>
          </a:scene3d>
          <a:extLst>
            <a:ext uri="{909E8E84-426E-40DD-AFC4-6F175D3DCCD1}">
              <a14:hiddenFill xmlns:a14="http://schemas.microsoft.com/office/drawing/2010/main">
                <a:solidFill>
                  <a:srgbClr val="FFFFFF"/>
                </a:solidFill>
              </a14:hiddenFill>
            </a:ext>
          </a:extLst>
        </p:spPr>
      </p:pic>
      <p:pic>
        <p:nvPicPr>
          <p:cNvPr id="18" name="Picture 6"/>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6172200" y="2447983"/>
            <a:ext cx="2289805" cy="1590616"/>
          </a:xfrm>
          <a:prstGeom prst="rect">
            <a:avLst/>
          </a:prstGeom>
          <a:noFill/>
          <a:ln>
            <a:noFill/>
          </a:ln>
          <a:effectLst>
            <a:outerShdw dist="35921" dir="2700000" algn="ctr" rotWithShape="0">
              <a:schemeClr val="bg2"/>
            </a:outerShdw>
            <a:softEdge rad="12700"/>
          </a:effectLst>
          <a:scene3d>
            <a:camera prst="perspectiveHeroicExtremeLeftFacing"/>
            <a:lightRig rig="threePt" dir="t"/>
          </a:scene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9" name="Picture 9" descr="http://www.new-options.com/images/paintbrushes.jpg"/>
          <p:cNvPicPr>
            <a:picLocks noChangeAspect="1" noChangeArrowheads="1"/>
          </p:cNvPicPr>
          <p:nvPr/>
        </p:nvPicPr>
        <p:blipFill rotWithShape="1">
          <a:blip r:embed="rId4" cstate="print">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val="0"/>
              </a:ext>
            </a:extLst>
          </a:blip>
          <a:srcRect/>
          <a:stretch/>
        </p:blipFill>
        <p:spPr bwMode="auto">
          <a:xfrm rot="21433975">
            <a:off x="6770073" y="644380"/>
            <a:ext cx="1726691" cy="1600873"/>
          </a:xfrm>
          <a:prstGeom prst="roundRect">
            <a:avLst/>
          </a:prstGeom>
          <a:noFill/>
          <a:effectLst>
            <a:softEdge rad="31750"/>
          </a:effectLst>
          <a:scene3d>
            <a:camera prst="perspectiveHeroicExtremeRightFacing" fov="5400000">
              <a:rot lat="389930" lon="1246741" rev="21556313"/>
            </a:camera>
            <a:lightRig rig="threePt" dir="t"/>
          </a:scene3d>
          <a:extLst>
            <a:ext uri="{909E8E84-426E-40DD-AFC4-6F175D3DCCD1}">
              <a14:hiddenFill xmlns:a14="http://schemas.microsoft.com/office/drawing/2010/main">
                <a:solidFill>
                  <a:srgbClr val="FFFFFF"/>
                </a:solidFill>
              </a14:hiddenFill>
            </a:ext>
          </a:extLst>
        </p:spPr>
      </p:pic>
      <p:pic>
        <p:nvPicPr>
          <p:cNvPr id="20"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21353793">
            <a:off x="1952979" y="609600"/>
            <a:ext cx="5209822" cy="34078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6942678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smtClean="0"/>
              <a:t>Въпрос</a:t>
            </a:r>
            <a:endParaRPr lang="en-US" dirty="0"/>
          </a:p>
        </p:txBody>
      </p:sp>
      <p:sp>
        <p:nvSpPr>
          <p:cNvPr id="3" name="Content Placeholder 2"/>
          <p:cNvSpPr>
            <a:spLocks noGrp="1"/>
          </p:cNvSpPr>
          <p:nvPr>
            <p:ph idx="1"/>
          </p:nvPr>
        </p:nvSpPr>
        <p:spPr>
          <a:xfrm>
            <a:off x="228600" y="914400"/>
            <a:ext cx="8686800" cy="5638800"/>
          </a:xfrm>
        </p:spPr>
        <p:txBody>
          <a:bodyPr/>
          <a:lstStyle/>
          <a:p>
            <a:r>
              <a:rPr lang="bg-BG" sz="2800" dirty="0" smtClean="0"/>
              <a:t>Кое от изборените не </a:t>
            </a:r>
            <a:r>
              <a:rPr lang="bg-BG" sz="2800" dirty="0" smtClean="0"/>
              <a:t>е вярно за </a:t>
            </a:r>
            <a:r>
              <a:rPr lang="bg-BG" sz="2800" dirty="0" smtClean="0"/>
              <a:t>растерните изображения?</a:t>
            </a:r>
            <a:endParaRPr lang="en-US" sz="2800" dirty="0" smtClean="0"/>
          </a:p>
          <a:p>
            <a:pPr marL="871538" lvl="1" indent="-514350">
              <a:buFont typeface="+mj-lt"/>
              <a:buAutoNum type="alphaLcParenR"/>
            </a:pPr>
            <a:r>
              <a:rPr lang="bg-BG" sz="2800" dirty="0" smtClean="0"/>
              <a:t>Предоставя високо качество на образа при различна степен на мащабиране</a:t>
            </a:r>
          </a:p>
          <a:p>
            <a:pPr marL="871538" lvl="1" indent="-514350">
              <a:buFont typeface="+mj-lt"/>
              <a:buAutoNum type="alphaLcParenR"/>
            </a:pPr>
            <a:r>
              <a:rPr lang="bg-BG" sz="2800" dirty="0" smtClean="0"/>
              <a:t>Представлява правоъгълна матрица от пиксели</a:t>
            </a:r>
          </a:p>
          <a:p>
            <a:pPr marL="871538" lvl="1" indent="-514350">
              <a:buFont typeface="+mj-lt"/>
              <a:buAutoNum type="alphaLcParenR"/>
            </a:pPr>
            <a:r>
              <a:rPr lang="en-US" sz="2800" dirty="0" smtClean="0"/>
              <a:t>BMP, JPEG, PCX </a:t>
            </a:r>
            <a:r>
              <a:rPr lang="bg-BG" sz="2800" dirty="0" smtClean="0"/>
              <a:t>и </a:t>
            </a:r>
            <a:r>
              <a:rPr lang="en-US" sz="2800" dirty="0" smtClean="0"/>
              <a:t>TIFF </a:t>
            </a:r>
            <a:r>
              <a:rPr lang="bg-BG" sz="2800" dirty="0" smtClean="0"/>
              <a:t>са растерни файлови формати</a:t>
            </a:r>
          </a:p>
          <a:p>
            <a:pPr marL="871538" lvl="1" indent="-514350">
              <a:buFont typeface="+mj-lt"/>
              <a:buAutoNum type="alphaLcParenR"/>
            </a:pPr>
            <a:r>
              <a:rPr lang="bg-BG" sz="2800" dirty="0" smtClean="0"/>
              <a:t>Всеки пиксел може да съдържа само един цвят</a:t>
            </a:r>
          </a:p>
          <a:p>
            <a:pPr marL="871538" lvl="1" indent="-514350">
              <a:buFont typeface="+mj-lt"/>
              <a:buAutoNum type="alphaLcParenR"/>
            </a:pPr>
            <a:r>
              <a:rPr lang="bg-BG" sz="2800" dirty="0" smtClean="0"/>
              <a:t>Използва се при съхраняването в цифров вид на фотографии</a:t>
            </a:r>
          </a:p>
          <a:p>
            <a:pPr marL="357188" lvl="1" indent="0">
              <a:buNone/>
            </a:pPr>
            <a:endParaRPr lang="en-US" sz="2800"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26</a:t>
            </a:fld>
            <a:endParaRPr lang="en-US" dirty="0"/>
          </a:p>
        </p:txBody>
      </p:sp>
      <p:sp>
        <p:nvSpPr>
          <p:cNvPr id="5" name="Oval 4"/>
          <p:cNvSpPr/>
          <p:nvPr/>
        </p:nvSpPr>
        <p:spPr>
          <a:xfrm>
            <a:off x="492760" y="1930400"/>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665750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smtClean="0"/>
              <a:t>Отговор</a:t>
            </a:r>
            <a:endParaRPr lang="en-US" dirty="0"/>
          </a:p>
        </p:txBody>
      </p:sp>
      <p:sp>
        <p:nvSpPr>
          <p:cNvPr id="3" name="Content Placeholder 2"/>
          <p:cNvSpPr>
            <a:spLocks noGrp="1"/>
          </p:cNvSpPr>
          <p:nvPr>
            <p:ph idx="1"/>
          </p:nvPr>
        </p:nvSpPr>
        <p:spPr>
          <a:xfrm>
            <a:off x="228600" y="838200"/>
            <a:ext cx="8686800" cy="5791200"/>
          </a:xfrm>
        </p:spPr>
        <p:txBody>
          <a:bodyPr/>
          <a:lstStyle/>
          <a:p>
            <a:r>
              <a:rPr lang="ru-RU" sz="2800" dirty="0"/>
              <a:t>В областта на компютърната графика, растерна графика или растерно изображение (на английски: </a:t>
            </a:r>
            <a:r>
              <a:rPr lang="ru-RU" sz="2800" i="1" dirty="0"/>
              <a:t>bitmap image</a:t>
            </a:r>
            <a:r>
              <a:rPr lang="ru-RU" sz="2800" dirty="0"/>
              <a:t>) е структура от данни, която в общия случай представлява правоъгълна матрица от пиксели, т.е. всеки пиксел в изображението има числова стойност, която съдържа информация за цвета в него</a:t>
            </a:r>
            <a:r>
              <a:rPr lang="ru-RU" sz="2800" dirty="0" smtClean="0"/>
              <a:t>. </a:t>
            </a:r>
          </a:p>
          <a:p>
            <a:r>
              <a:rPr lang="ru-RU" sz="2800" dirty="0" smtClean="0"/>
              <a:t>Информация: </a:t>
            </a:r>
            <a:r>
              <a:rPr lang="en-US" sz="2800" dirty="0" smtClean="0">
                <a:hlinkClick r:id="rId2"/>
              </a:rPr>
              <a:t>goo.gl/V3pzLa</a:t>
            </a:r>
            <a:endParaRPr lang="bg-BG" sz="2800" dirty="0" smtClean="0"/>
          </a:p>
          <a:p>
            <a:r>
              <a:rPr lang="bg-BG" sz="2800" dirty="0" smtClean="0"/>
              <a:t>Векторна Графика - </a:t>
            </a:r>
            <a:r>
              <a:rPr lang="en-US" sz="2800" dirty="0" smtClean="0">
                <a:hlinkClick r:id="rId3"/>
              </a:rPr>
              <a:t>goo.gl/h9YJdA</a:t>
            </a:r>
            <a:endParaRPr lang="en-US" sz="2800"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27</a:t>
            </a:fld>
            <a:endParaRPr lang="en-US" dirty="0"/>
          </a:p>
        </p:txBody>
      </p:sp>
    </p:spTree>
    <p:extLst>
      <p:ext uri="{BB962C8B-B14F-4D97-AF65-F5344CB8AC3E}">
        <p14:creationId xmlns:p14="http://schemas.microsoft.com/office/powerpoint/2010/main" val="92546845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p:cNvSpPr>
            <a:spLocks noGrp="1"/>
          </p:cNvSpPr>
          <p:nvPr>
            <p:ph type="ctrTitle"/>
          </p:nvPr>
        </p:nvSpPr>
        <p:spPr>
          <a:xfrm>
            <a:off x="609600" y="4953000"/>
            <a:ext cx="7924800" cy="685800"/>
          </a:xfrm>
        </p:spPr>
        <p:txBody>
          <a:bodyPr/>
          <a:lstStyle/>
          <a:p>
            <a:r>
              <a:rPr lang="bg-BG" dirty="0" smtClean="0"/>
              <a:t>Бази от данни</a:t>
            </a:r>
            <a:endParaRPr lang="en-US" dirty="0"/>
          </a:p>
        </p:txBody>
      </p:sp>
      <p:sp>
        <p:nvSpPr>
          <p:cNvPr id="15" name="Subtitle 2"/>
          <p:cNvSpPr>
            <a:spLocks noGrp="1"/>
          </p:cNvSpPr>
          <p:nvPr>
            <p:ph type="subTitle" idx="1"/>
          </p:nvPr>
        </p:nvSpPr>
        <p:spPr>
          <a:xfrm>
            <a:off x="609600" y="5679280"/>
            <a:ext cx="7924800" cy="569120"/>
          </a:xfrm>
        </p:spPr>
        <p:txBody>
          <a:bodyPr/>
          <a:lstStyle/>
          <a:p>
            <a:r>
              <a:rPr lang="bg-BG" dirty="0" smtClean="0"/>
              <a:t>Модели на данните, таблици, релации, </a:t>
            </a:r>
            <a:r>
              <a:rPr lang="en-US" dirty="0" smtClean="0"/>
              <a:t>SQL</a:t>
            </a:r>
            <a:endParaRPr lang="en-US" dirty="0"/>
          </a:p>
        </p:txBody>
      </p:sp>
      <p:pic>
        <p:nvPicPr>
          <p:cNvPr id="16" name="Picture 2" descr="-&quot;Relational"/>
          <p:cNvPicPr>
            <a:picLocks noChangeAspect="1" noChangeArrowheads="1"/>
          </p:cNvPicPr>
          <p:nvPr/>
        </p:nvPicPr>
        <p:blipFill>
          <a:blip r:embed="rId2" cstate="screen">
            <a:lum bright="20000" contrast="20000"/>
            <a:extLst>
              <a:ext uri="{28A0092B-C50C-407E-A947-70E740481C1C}">
                <a14:useLocalDpi xmlns:a14="http://schemas.microsoft.com/office/drawing/2010/main" val="0"/>
              </a:ext>
            </a:extLst>
          </a:blip>
          <a:srcRect/>
          <a:stretch>
            <a:fillRect/>
          </a:stretch>
        </p:blipFill>
        <p:spPr bwMode="auto">
          <a:xfrm rot="21417933">
            <a:off x="3048000" y="864992"/>
            <a:ext cx="2971800" cy="1503111"/>
          </a:xfrm>
          <a:prstGeom prst="rect">
            <a:avLst/>
          </a:prstGeom>
          <a:noFill/>
          <a:effectLst>
            <a:outerShdw blurRad="88900" sx="106000" sy="106000" algn="ctr" rotWithShape="0">
              <a:prstClr val="black">
                <a:alpha val="40000"/>
              </a:prstClr>
            </a:outerShdw>
          </a:effectLst>
        </p:spPr>
      </p:pic>
      <p:pic>
        <p:nvPicPr>
          <p:cNvPr id="17" name="Picture 4" descr="http://www.saheltech.com/photos/database2.jpg"/>
          <p:cNvPicPr>
            <a:picLocks noChangeAspect="1" noChangeArrowheads="1"/>
          </p:cNvPicPr>
          <p:nvPr/>
        </p:nvPicPr>
        <p:blipFill>
          <a:blip r:embed="rId3" cstate="screen">
            <a:lum bright="20000" contrast="40000"/>
            <a:extLst>
              <a:ext uri="{28A0092B-C50C-407E-A947-70E740481C1C}">
                <a14:useLocalDpi xmlns:a14="http://schemas.microsoft.com/office/drawing/2010/main" val="0"/>
              </a:ext>
            </a:extLst>
          </a:blip>
          <a:srcRect/>
          <a:stretch>
            <a:fillRect/>
          </a:stretch>
        </p:blipFill>
        <p:spPr bwMode="auto">
          <a:xfrm rot="21270379">
            <a:off x="5266620" y="2562674"/>
            <a:ext cx="2974180" cy="1918825"/>
          </a:xfrm>
          <a:prstGeom prst="roundRect">
            <a:avLst>
              <a:gd name="adj" fmla="val 4705"/>
            </a:avLst>
          </a:prstGeom>
          <a:solidFill>
            <a:srgbClr val="FFFFFF">
              <a:shade val="85000"/>
            </a:srgbClr>
          </a:solidFill>
          <a:ln>
            <a:noFill/>
          </a:ln>
          <a:effectLst>
            <a:outerShdw blurRad="88900" sx="106000" sy="106000" algn="ctr" rotWithShape="0">
              <a:prstClr val="black">
                <a:alpha val="40000"/>
              </a:prstClr>
            </a:outerShdw>
          </a:effectLst>
        </p:spPr>
      </p:pic>
      <p:pic>
        <p:nvPicPr>
          <p:cNvPr id="18" name="Picture 2" descr="http://store.kagi.com/gif/6CN_LIVE/Drag%20%20Drop%20Icon%20125_128_vph03.jpg"/>
          <p:cNvPicPr>
            <a:picLocks noChangeAspect="1" noChangeArrowheads="1"/>
          </p:cNvPicPr>
          <p:nvPr/>
        </p:nvPicPr>
        <p:blipFill>
          <a:blip r:embed="rId4" cstate="screen">
            <a:extLst>
              <a:ext uri="{28A0092B-C50C-407E-A947-70E740481C1C}">
                <a14:useLocalDpi xmlns:a14="http://schemas.microsoft.com/office/drawing/2010/main" val="0"/>
              </a:ext>
            </a:extLst>
          </a:blip>
          <a:srcRect/>
          <a:stretch>
            <a:fillRect/>
          </a:stretch>
        </p:blipFill>
        <p:spPr bwMode="auto">
          <a:xfrm rot="414036">
            <a:off x="2937029" y="2387050"/>
            <a:ext cx="2315833" cy="2129743"/>
          </a:xfrm>
          <a:prstGeom prst="roundRect">
            <a:avLst>
              <a:gd name="adj" fmla="val 7737"/>
            </a:avLst>
          </a:prstGeom>
          <a:noFill/>
          <a:effectLst>
            <a:outerShdw blurRad="88900" sx="106000" sy="106000" algn="ctr" rotWithShape="0">
              <a:prstClr val="black">
                <a:alpha val="40000"/>
              </a:prstClr>
            </a:outerShdw>
          </a:effectLst>
        </p:spPr>
      </p:pic>
      <p:pic>
        <p:nvPicPr>
          <p:cNvPr id="19" name="Picture 2" descr="http://images.visual-paradigm.com/vpuml/provides/codedbeng/generate_db_illu.jpg"/>
          <p:cNvPicPr>
            <a:picLocks noChangeAspect="1" noChangeArrowheads="1"/>
          </p:cNvPicPr>
          <p:nvPr/>
        </p:nvPicPr>
        <p:blipFill>
          <a:blip r:embed="rId5" cstate="screen">
            <a:extLst>
              <a:ext uri="{28A0092B-C50C-407E-A947-70E740481C1C}">
                <a14:useLocalDpi xmlns:a14="http://schemas.microsoft.com/office/drawing/2010/main" val="0"/>
              </a:ext>
            </a:extLst>
          </a:blip>
          <a:srcRect/>
          <a:stretch>
            <a:fillRect/>
          </a:stretch>
        </p:blipFill>
        <p:spPr bwMode="auto">
          <a:xfrm rot="21330146">
            <a:off x="691293" y="2787060"/>
            <a:ext cx="2170387" cy="1765072"/>
          </a:xfrm>
          <a:prstGeom prst="roundRect">
            <a:avLst>
              <a:gd name="adj" fmla="val 2941"/>
            </a:avLst>
          </a:prstGeom>
          <a:noFill/>
          <a:effectLst>
            <a:outerShdw blurRad="88900" sx="106000" sy="106000" algn="ctr" rotWithShape="0">
              <a:prstClr val="black">
                <a:alpha val="40000"/>
              </a:prstClr>
            </a:outerShdw>
          </a:effectLst>
        </p:spPr>
      </p:pic>
      <p:pic>
        <p:nvPicPr>
          <p:cNvPr id="20" name="Picture 2" descr="http://www.iconspedia.com/uploads/1913906277156034685.png"/>
          <p:cNvPicPr>
            <a:picLocks noChangeAspect="1" noChangeArrowheads="1"/>
          </p:cNvPicPr>
          <p:nvPr/>
        </p:nvPicPr>
        <p:blipFill>
          <a:blip r:embed="rId6" cstate="screen">
            <a:extLst>
              <a:ext uri="{28A0092B-C50C-407E-A947-70E740481C1C}">
                <a14:useLocalDpi xmlns:a14="http://schemas.microsoft.com/office/drawing/2010/main" val="0"/>
              </a:ext>
            </a:extLst>
          </a:blip>
          <a:srcRect/>
          <a:stretch>
            <a:fillRect/>
          </a:stretch>
        </p:blipFill>
        <p:spPr bwMode="auto">
          <a:xfrm rot="286140">
            <a:off x="776582" y="889501"/>
            <a:ext cx="2664508" cy="2294812"/>
          </a:xfrm>
          <a:prstGeom prst="rect">
            <a:avLst/>
          </a:prstGeom>
          <a:noFill/>
          <a:effectLst>
            <a:outerShdw blurRad="88900" sx="106000" sy="106000" algn="ctr" rotWithShape="0">
              <a:prstClr val="black">
                <a:alpha val="40000"/>
              </a:prstClr>
            </a:outerShdw>
          </a:effectLst>
        </p:spPr>
      </p:pic>
      <p:pic>
        <p:nvPicPr>
          <p:cNvPr id="21" name="Picture 2" descr="http://www.selikoff.net/blog-files/database-good.png"/>
          <p:cNvPicPr>
            <a:picLocks noChangeAspect="1" noChangeArrowheads="1"/>
          </p:cNvPicPr>
          <p:nvPr/>
        </p:nvPicPr>
        <p:blipFill>
          <a:blip r:embed="rId7" cstate="screen">
            <a:extLst>
              <a:ext uri="{28A0092B-C50C-407E-A947-70E740481C1C}">
                <a14:useLocalDpi xmlns:a14="http://schemas.microsoft.com/office/drawing/2010/main" val="0"/>
              </a:ext>
            </a:extLst>
          </a:blip>
          <a:srcRect/>
          <a:stretch>
            <a:fillRect/>
          </a:stretch>
        </p:blipFill>
        <p:spPr bwMode="auto">
          <a:xfrm rot="202978">
            <a:off x="5779953" y="1079281"/>
            <a:ext cx="1911982" cy="1682018"/>
          </a:xfrm>
          <a:prstGeom prst="roundRect">
            <a:avLst>
              <a:gd name="adj" fmla="val 8594"/>
            </a:avLst>
          </a:prstGeom>
          <a:solidFill>
            <a:srgbClr val="FFFFFF">
              <a:shade val="85000"/>
            </a:srgbClr>
          </a:solidFill>
          <a:ln>
            <a:noFill/>
          </a:ln>
          <a:effectLst>
            <a:outerShdw blurRad="88900" sx="106000" sy="106000" algn="ctr" rotWithShape="0">
              <a:prstClr val="black">
                <a:alpha val="40000"/>
              </a:prstClr>
            </a:outerShdw>
          </a:effectLst>
        </p:spPr>
      </p:pic>
    </p:spTree>
    <p:extLst>
      <p:ext uri="{BB962C8B-B14F-4D97-AF65-F5344CB8AC3E}">
        <p14:creationId xmlns:p14="http://schemas.microsoft.com/office/powerpoint/2010/main" val="413093871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smtClean="0"/>
              <a:t>Въпрос</a:t>
            </a:r>
            <a:endParaRPr lang="en-US" dirty="0"/>
          </a:p>
        </p:txBody>
      </p:sp>
      <p:sp>
        <p:nvSpPr>
          <p:cNvPr id="3" name="Content Placeholder 2"/>
          <p:cNvSpPr>
            <a:spLocks noGrp="1"/>
          </p:cNvSpPr>
          <p:nvPr>
            <p:ph idx="1"/>
          </p:nvPr>
        </p:nvSpPr>
        <p:spPr>
          <a:xfrm>
            <a:off x="228600" y="914400"/>
            <a:ext cx="8686800" cy="5638800"/>
          </a:xfrm>
        </p:spPr>
        <p:txBody>
          <a:bodyPr/>
          <a:lstStyle/>
          <a:p>
            <a:r>
              <a:rPr lang="bg-BG" dirty="0" smtClean="0"/>
              <a:t>Кое от изброените не </a:t>
            </a:r>
            <a:r>
              <a:rPr lang="bg-BG" dirty="0" smtClean="0"/>
              <a:t>е система </a:t>
            </a:r>
            <a:r>
              <a:rPr lang="bg-BG" dirty="0" smtClean="0"/>
              <a:t>за управление на бази от данни(СУБД)?</a:t>
            </a:r>
          </a:p>
          <a:p>
            <a:pPr marL="871538" lvl="1" indent="-514350">
              <a:lnSpc>
                <a:spcPct val="95000"/>
              </a:lnSpc>
              <a:buFont typeface="+mj-lt"/>
              <a:buAutoNum type="alphaLcParenR"/>
            </a:pPr>
            <a:r>
              <a:rPr lang="en-US" sz="2800" dirty="0" smtClean="0"/>
              <a:t>Oracle</a:t>
            </a:r>
          </a:p>
          <a:p>
            <a:pPr marL="871538" lvl="1" indent="-514350">
              <a:lnSpc>
                <a:spcPct val="95000"/>
              </a:lnSpc>
              <a:buFont typeface="+mj-lt"/>
              <a:buAutoNum type="alphaLcParenR"/>
            </a:pPr>
            <a:r>
              <a:rPr lang="en-US" sz="2800" dirty="0" smtClean="0"/>
              <a:t>MySQL</a:t>
            </a:r>
          </a:p>
          <a:p>
            <a:pPr marL="871538" lvl="1" indent="-514350">
              <a:lnSpc>
                <a:spcPct val="95000"/>
              </a:lnSpc>
              <a:buFont typeface="+mj-lt"/>
              <a:buAutoNum type="alphaLcParenR"/>
            </a:pPr>
            <a:r>
              <a:rPr lang="en-US" sz="2800" dirty="0" err="1" smtClean="0"/>
              <a:t>dBASE</a:t>
            </a:r>
            <a:endParaRPr lang="en-US" sz="2800" dirty="0" smtClean="0"/>
          </a:p>
          <a:p>
            <a:pPr marL="871538" lvl="1" indent="-514350">
              <a:lnSpc>
                <a:spcPct val="95000"/>
              </a:lnSpc>
              <a:buFont typeface="+mj-lt"/>
              <a:buAutoNum type="alphaLcParenR"/>
            </a:pPr>
            <a:r>
              <a:rPr lang="en-US" sz="2800" dirty="0" smtClean="0"/>
              <a:t>FoxPro</a:t>
            </a:r>
          </a:p>
          <a:p>
            <a:pPr marL="871538" lvl="1" indent="-514350">
              <a:lnSpc>
                <a:spcPct val="95000"/>
              </a:lnSpc>
              <a:buFont typeface="+mj-lt"/>
              <a:buAutoNum type="alphaLcParenR"/>
            </a:pPr>
            <a:r>
              <a:rPr lang="en-US" sz="2800" dirty="0" smtClean="0"/>
              <a:t>FileMaker Pro</a:t>
            </a:r>
          </a:p>
          <a:p>
            <a:pPr marL="871538" lvl="1" indent="-514350">
              <a:lnSpc>
                <a:spcPct val="95000"/>
              </a:lnSpc>
              <a:buFont typeface="+mj-lt"/>
              <a:buAutoNum type="alphaLcParenR"/>
            </a:pPr>
            <a:r>
              <a:rPr lang="bg-BG" sz="2800" dirty="0" smtClean="0"/>
              <a:t>Всяка </a:t>
            </a:r>
            <a:r>
              <a:rPr lang="bg-BG" sz="2800" dirty="0" smtClean="0"/>
              <a:t>от изброените е </a:t>
            </a:r>
            <a:r>
              <a:rPr lang="bg-BG" sz="2800" dirty="0" smtClean="0"/>
              <a:t>СУБД</a:t>
            </a:r>
            <a:endParaRPr lang="en-US" sz="2800" dirty="0" smtClean="0"/>
          </a:p>
          <a:p>
            <a:pPr marL="871538" lvl="1" indent="-514350">
              <a:lnSpc>
                <a:spcPct val="95000"/>
              </a:lnSpc>
              <a:buFont typeface="+mj-lt"/>
              <a:buAutoNum type="alphaLcParenR"/>
            </a:pPr>
            <a:endParaRPr lang="en-US" sz="2800"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29</a:t>
            </a:fld>
            <a:endParaRPr lang="en-US" dirty="0"/>
          </a:p>
        </p:txBody>
      </p:sp>
      <p:sp>
        <p:nvSpPr>
          <p:cNvPr id="7" name="Oval 6"/>
          <p:cNvSpPr/>
          <p:nvPr/>
        </p:nvSpPr>
        <p:spPr>
          <a:xfrm>
            <a:off x="457200" y="4800600"/>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144040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smtClean="0"/>
              <a:t>Въпрос</a:t>
            </a:r>
            <a:endParaRPr lang="en-US" dirty="0"/>
          </a:p>
        </p:txBody>
      </p:sp>
      <p:sp>
        <p:nvSpPr>
          <p:cNvPr id="3" name="Content Placeholder 2"/>
          <p:cNvSpPr>
            <a:spLocks noGrp="1"/>
          </p:cNvSpPr>
          <p:nvPr>
            <p:ph idx="1"/>
          </p:nvPr>
        </p:nvSpPr>
        <p:spPr>
          <a:xfrm>
            <a:off x="228600" y="914400"/>
            <a:ext cx="8686800" cy="5638800"/>
          </a:xfrm>
        </p:spPr>
        <p:txBody>
          <a:bodyPr/>
          <a:lstStyle/>
          <a:p>
            <a:r>
              <a:rPr lang="bg-BG" dirty="0" smtClean="0">
                <a:effectLst/>
              </a:rPr>
              <a:t>Кое от изброените не е название на модел на процесорен слот?</a:t>
            </a:r>
            <a:endParaRPr lang="en-US" dirty="0" smtClean="0"/>
          </a:p>
          <a:p>
            <a:pPr marL="871538" lvl="1" indent="-514350">
              <a:buFont typeface="+mj-lt"/>
              <a:buAutoNum type="alphaLcParenR"/>
            </a:pPr>
            <a:r>
              <a:rPr lang="en-US" dirty="0" smtClean="0">
                <a:effectLst/>
              </a:rPr>
              <a:t>Socket 754</a:t>
            </a:r>
          </a:p>
          <a:p>
            <a:pPr marL="871538" lvl="1" indent="-514350">
              <a:buFont typeface="+mj-lt"/>
              <a:buAutoNum type="alphaLcParenR"/>
            </a:pPr>
            <a:r>
              <a:rPr lang="en-US" dirty="0" smtClean="0">
                <a:effectLst/>
              </a:rPr>
              <a:t>LGA 775</a:t>
            </a:r>
          </a:p>
          <a:p>
            <a:pPr marL="871538" lvl="1" indent="-514350">
              <a:buFont typeface="+mj-lt"/>
              <a:buAutoNum type="alphaLcParenR"/>
            </a:pPr>
            <a:r>
              <a:rPr lang="en-US" dirty="0" smtClean="0">
                <a:effectLst/>
              </a:rPr>
              <a:t>DIP</a:t>
            </a:r>
          </a:p>
          <a:p>
            <a:pPr marL="871538" lvl="1" indent="-514350">
              <a:buFont typeface="+mj-lt"/>
              <a:buAutoNum type="alphaLcParenR"/>
            </a:pPr>
            <a:r>
              <a:rPr lang="en-US" dirty="0" smtClean="0">
                <a:effectLst/>
              </a:rPr>
              <a:t>PCI</a:t>
            </a:r>
            <a:endParaRPr lang="en-US" dirty="0" smtClean="0"/>
          </a:p>
          <a:p>
            <a:pPr marL="871538" lvl="1" indent="-514350">
              <a:buFont typeface="+mj-lt"/>
              <a:buAutoNum type="alphaLcParenR"/>
            </a:pPr>
            <a:r>
              <a:rPr lang="en-US" dirty="0" err="1" smtClean="0">
                <a:effectLst/>
              </a:rPr>
              <a:t>rPGA</a:t>
            </a:r>
            <a:r>
              <a:rPr lang="en-US" dirty="0" smtClean="0">
                <a:effectLst/>
              </a:rPr>
              <a:t> 988B</a:t>
            </a:r>
          </a:p>
          <a:p>
            <a:pPr marL="871538" lvl="1" indent="-514350">
              <a:buFont typeface="+mj-lt"/>
              <a:buAutoNum type="alphaLcParenR"/>
            </a:pPr>
            <a:r>
              <a:rPr lang="en-US" dirty="0" smtClean="0">
                <a:effectLst/>
              </a:rPr>
              <a:t>Socket 7</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3</a:t>
            </a:fld>
            <a:endParaRPr lang="en-US" dirty="0"/>
          </a:p>
        </p:txBody>
      </p:sp>
      <p:sp>
        <p:nvSpPr>
          <p:cNvPr id="5" name="Oval 4"/>
          <p:cNvSpPr/>
          <p:nvPr/>
        </p:nvSpPr>
        <p:spPr>
          <a:xfrm>
            <a:off x="482600" y="4000500"/>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77433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smtClean="0"/>
              <a:t>Отговор</a:t>
            </a:r>
            <a:endParaRPr lang="en-US" dirty="0"/>
          </a:p>
        </p:txBody>
      </p:sp>
      <p:sp>
        <p:nvSpPr>
          <p:cNvPr id="3" name="Content Placeholder 2"/>
          <p:cNvSpPr>
            <a:spLocks noGrp="1"/>
          </p:cNvSpPr>
          <p:nvPr>
            <p:ph idx="1"/>
          </p:nvPr>
        </p:nvSpPr>
        <p:spPr>
          <a:xfrm>
            <a:off x="228600" y="990600"/>
            <a:ext cx="8686800" cy="5638800"/>
          </a:xfrm>
        </p:spPr>
        <p:txBody>
          <a:bodyPr/>
          <a:lstStyle/>
          <a:p>
            <a:r>
              <a:rPr lang="en-US" sz="2600" dirty="0" smtClean="0"/>
              <a:t>Oracle – </a:t>
            </a:r>
            <a:r>
              <a:rPr lang="bg-BG" sz="2600" dirty="0" smtClean="0"/>
              <a:t>Обектно-релационна СУБД, разработена от </a:t>
            </a:r>
            <a:r>
              <a:rPr lang="en-US" sz="2600" dirty="0" smtClean="0"/>
              <a:t>Oracle</a:t>
            </a:r>
          </a:p>
          <a:p>
            <a:r>
              <a:rPr lang="en-US" sz="2600" dirty="0" smtClean="0"/>
              <a:t>MySQL – </a:t>
            </a:r>
            <a:r>
              <a:rPr lang="bg-BG" sz="2600" dirty="0" smtClean="0"/>
              <a:t>една от най-популярните </a:t>
            </a:r>
            <a:r>
              <a:rPr lang="en-US" sz="2600" dirty="0" smtClean="0"/>
              <a:t>open-source </a:t>
            </a:r>
            <a:r>
              <a:rPr lang="bg-BG" sz="2600" dirty="0" smtClean="0"/>
              <a:t>релационни СУБД, широко използвана при разработката на уеб приложения.</a:t>
            </a:r>
          </a:p>
          <a:p>
            <a:r>
              <a:rPr lang="en-US" sz="2600" dirty="0" err="1" smtClean="0"/>
              <a:t>dBASE</a:t>
            </a:r>
            <a:r>
              <a:rPr lang="en-US" sz="2600" dirty="0" smtClean="0"/>
              <a:t> – </a:t>
            </a:r>
            <a:r>
              <a:rPr lang="bg-BG" sz="2600" dirty="0" smtClean="0"/>
              <a:t>една от първите, влезли в широка употреба СУБД. Навлиза през 1979г.</a:t>
            </a:r>
          </a:p>
          <a:p>
            <a:r>
              <a:rPr lang="en-US" sz="2600" dirty="0" smtClean="0"/>
              <a:t>FoxPro –</a:t>
            </a:r>
            <a:r>
              <a:rPr lang="bg-BG" sz="2600" dirty="0" smtClean="0"/>
              <a:t> едновременно</a:t>
            </a:r>
            <a:r>
              <a:rPr lang="en-US" sz="2600" dirty="0" smtClean="0"/>
              <a:t> </a:t>
            </a:r>
            <a:r>
              <a:rPr lang="bg-BG" sz="2600" dirty="0" smtClean="0"/>
              <a:t>процедурно-ориентиран език за програмиране и СУБД</a:t>
            </a:r>
            <a:r>
              <a:rPr lang="en-US" sz="2600" dirty="0" smtClean="0"/>
              <a:t>, </a:t>
            </a:r>
            <a:r>
              <a:rPr lang="bg-BG" sz="2600" dirty="0" smtClean="0"/>
              <a:t>поддържан от </a:t>
            </a:r>
            <a:r>
              <a:rPr lang="en-US" sz="2600" dirty="0" smtClean="0"/>
              <a:t>Microsoft, </a:t>
            </a:r>
            <a:r>
              <a:rPr lang="bg-BG" sz="2600" dirty="0" smtClean="0"/>
              <a:t>за </a:t>
            </a:r>
            <a:r>
              <a:rPr lang="en-US" sz="2600" dirty="0" smtClean="0"/>
              <a:t>MS-DOS, Windows, Macintosh </a:t>
            </a:r>
            <a:r>
              <a:rPr lang="bg-BG" sz="2600" dirty="0" smtClean="0"/>
              <a:t>и </a:t>
            </a:r>
            <a:r>
              <a:rPr lang="en-US" sz="2600" dirty="0" smtClean="0"/>
              <a:t>UNIX</a:t>
            </a:r>
            <a:endParaRPr lang="bg-BG" sz="2600" dirty="0" smtClean="0"/>
          </a:p>
          <a:p>
            <a:r>
              <a:rPr lang="en-US" sz="2600" dirty="0" smtClean="0"/>
              <a:t>FileMaker Pro - </a:t>
            </a:r>
            <a:r>
              <a:rPr lang="bg-BG" sz="2600" dirty="0" smtClean="0"/>
              <a:t> междуплатформена релационна СУБД, комбинирана с графичен потребителски интерфейс.</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30</a:t>
            </a:fld>
            <a:endParaRPr lang="en-US" dirty="0"/>
          </a:p>
        </p:txBody>
      </p:sp>
    </p:spTree>
    <p:extLst>
      <p:ext uri="{BB962C8B-B14F-4D97-AF65-F5344CB8AC3E}">
        <p14:creationId xmlns:p14="http://schemas.microsoft.com/office/powerpoint/2010/main" val="426647792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a:spLocks noGrp="1"/>
          </p:cNvSpPr>
          <p:nvPr>
            <p:ph type="ctrTitle"/>
          </p:nvPr>
        </p:nvSpPr>
        <p:spPr>
          <a:xfrm>
            <a:off x="609600" y="4419600"/>
            <a:ext cx="7924800" cy="685800"/>
          </a:xfrm>
        </p:spPr>
        <p:txBody>
          <a:bodyPr/>
          <a:lstStyle/>
          <a:p>
            <a:r>
              <a:rPr lang="bg-BG" dirty="0" smtClean="0"/>
              <a:t>Информационни системи</a:t>
            </a:r>
            <a:endParaRPr lang="en-US" dirty="0"/>
          </a:p>
        </p:txBody>
      </p:sp>
      <p:sp>
        <p:nvSpPr>
          <p:cNvPr id="11" name="Subtitle 2"/>
          <p:cNvSpPr>
            <a:spLocks noGrp="1"/>
          </p:cNvSpPr>
          <p:nvPr>
            <p:ph type="subTitle" idx="1"/>
          </p:nvPr>
        </p:nvSpPr>
        <p:spPr>
          <a:xfrm>
            <a:off x="609600" y="5526879"/>
            <a:ext cx="7924800" cy="569120"/>
          </a:xfrm>
        </p:spPr>
        <p:txBody>
          <a:bodyPr/>
          <a:lstStyle/>
          <a:p>
            <a:r>
              <a:rPr lang="en-US" dirty="0" smtClean="0"/>
              <a:t>ERP, CRM, BI</a:t>
            </a:r>
            <a:r>
              <a:rPr lang="bg-BG" dirty="0" smtClean="0"/>
              <a:t>, </a:t>
            </a:r>
            <a:r>
              <a:rPr lang="en-US" dirty="0" smtClean="0"/>
              <a:t>BPM, FMIS, CAD/CAM, CMS, </a:t>
            </a:r>
            <a:r>
              <a:rPr lang="bg-BG" dirty="0" smtClean="0"/>
              <a:t>софтуерни архитектури</a:t>
            </a:r>
            <a:endParaRPr lang="en-US" dirty="0"/>
          </a:p>
        </p:txBody>
      </p:sp>
      <p:pic>
        <p:nvPicPr>
          <p:cNvPr id="12" name="Picture 2" descr="http://www.tepco.co.jp/en/corpinfo/consultant/images/c31-0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57562" y="959938"/>
            <a:ext cx="5205238" cy="2918824"/>
          </a:xfrm>
          <a:prstGeom prst="roundRect">
            <a:avLst>
              <a:gd name="adj" fmla="val 4093"/>
            </a:avLst>
          </a:prstGeom>
          <a:solidFill>
            <a:srgbClr val="FFFFFF">
              <a:shade val="85000"/>
            </a:srgbClr>
          </a:solidFill>
          <a:ln>
            <a:noFill/>
          </a:ln>
          <a:effectLst>
            <a:reflection blurRad="12700" stA="38000" endPos="28000" dist="5000" dir="5400000" sy="-100000" algn="bl" rotWithShape="0"/>
          </a:effectLst>
          <a:extLst/>
        </p:spPr>
      </p:pic>
    </p:spTree>
    <p:extLst>
      <p:ext uri="{BB962C8B-B14F-4D97-AF65-F5344CB8AC3E}">
        <p14:creationId xmlns:p14="http://schemas.microsoft.com/office/powerpoint/2010/main" val="330813133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sz="3600" dirty="0"/>
              <a:t>Въпрос</a:t>
            </a:r>
            <a:endParaRPr lang="en-US" sz="3600" dirty="0"/>
          </a:p>
        </p:txBody>
      </p:sp>
      <p:sp>
        <p:nvSpPr>
          <p:cNvPr id="3" name="Content Placeholder 2"/>
          <p:cNvSpPr>
            <a:spLocks noGrp="1"/>
          </p:cNvSpPr>
          <p:nvPr>
            <p:ph idx="1"/>
          </p:nvPr>
        </p:nvSpPr>
        <p:spPr>
          <a:xfrm>
            <a:off x="228600" y="838200"/>
            <a:ext cx="8686800" cy="5867400"/>
          </a:xfrm>
        </p:spPr>
        <p:txBody>
          <a:bodyPr/>
          <a:lstStyle/>
          <a:p>
            <a:pPr>
              <a:lnSpc>
                <a:spcPct val="95000"/>
              </a:lnSpc>
            </a:pPr>
            <a:r>
              <a:rPr lang="bg-BG" sz="3000" dirty="0" smtClean="0"/>
              <a:t>Кое от изброените спада към компонентите на </a:t>
            </a:r>
            <a:r>
              <a:rPr lang="en-US" sz="3000" dirty="0" smtClean="0"/>
              <a:t>ERP(</a:t>
            </a:r>
            <a:r>
              <a:rPr lang="bg-BG" sz="3000" dirty="0" smtClean="0"/>
              <a:t>Планиране на ресурсите на предприятието) ? </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32</a:t>
            </a:fld>
            <a:endParaRPr lang="en-US" dirty="0"/>
          </a:p>
        </p:txBody>
      </p:sp>
      <p:sp>
        <p:nvSpPr>
          <p:cNvPr id="6" name="Oval 5"/>
          <p:cNvSpPr/>
          <p:nvPr/>
        </p:nvSpPr>
        <p:spPr>
          <a:xfrm>
            <a:off x="500636" y="5410200"/>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7" name="Rectangle 6"/>
          <p:cNvSpPr/>
          <p:nvPr/>
        </p:nvSpPr>
        <p:spPr>
          <a:xfrm>
            <a:off x="593218" y="1600200"/>
            <a:ext cx="6264782" cy="5709255"/>
          </a:xfrm>
          <a:prstGeom prst="rect">
            <a:avLst/>
          </a:prstGeom>
        </p:spPr>
        <p:txBody>
          <a:bodyPr wrap="square">
            <a:spAutoFit/>
          </a:bodyPr>
          <a:lstStyle/>
          <a:p>
            <a:pPr marL="414338" indent="-514350">
              <a:lnSpc>
                <a:spcPts val="3800"/>
              </a:lnSpc>
              <a:spcBef>
                <a:spcPts val="600"/>
              </a:spcBef>
              <a:spcAft>
                <a:spcPts val="600"/>
              </a:spcAft>
              <a:buClr>
                <a:srgbClr val="8FD600"/>
              </a:buClr>
              <a:buFont typeface="+mj-lt"/>
              <a:buAutoNum type="alphaLcParenR"/>
            </a:pPr>
            <a:endParaRPr lang="en-US" sz="2800" b="1" dirty="0">
              <a:solidFill>
                <a:srgbClr val="CCFF66">
                  <a:lumMod val="40000"/>
                  <a:lumOff val="60000"/>
                </a:srgbClr>
              </a:solidFill>
              <a:effectLst>
                <a:outerShdw blurRad="38100" dist="38100" dir="2700000" algn="tl">
                  <a:srgbClr val="000000">
                    <a:alpha val="43137"/>
                  </a:srgbClr>
                </a:outerShdw>
              </a:effectLst>
              <a:latin typeface="Corbel"/>
            </a:endParaRPr>
          </a:p>
          <a:p>
            <a:pPr marL="414338" indent="-514350">
              <a:lnSpc>
                <a:spcPts val="3800"/>
              </a:lnSpc>
              <a:spcBef>
                <a:spcPts val="600"/>
              </a:spcBef>
              <a:spcAft>
                <a:spcPts val="600"/>
              </a:spcAft>
              <a:buClr>
                <a:srgbClr val="8FD600"/>
              </a:buClr>
              <a:buFont typeface="+mj-lt"/>
              <a:buAutoNum type="alphaLcParenR"/>
            </a:pPr>
            <a:r>
              <a:rPr lang="bg-BG" sz="2800" b="1" dirty="0" smtClean="0">
                <a:effectLst>
                  <a:outerShdw blurRad="38100" dist="38100" dir="2700000" algn="tl">
                    <a:srgbClr val="000000">
                      <a:alpha val="43137"/>
                    </a:srgbClr>
                  </a:outerShdw>
                </a:effectLst>
              </a:rPr>
              <a:t>Система за бизнес анализ</a:t>
            </a:r>
            <a:endParaRPr lang="bg-BG" sz="2800" b="1" dirty="0" smtClean="0">
              <a:solidFill>
                <a:srgbClr val="CCFF66">
                  <a:lumMod val="40000"/>
                  <a:lumOff val="60000"/>
                </a:srgbClr>
              </a:solidFill>
              <a:effectLst>
                <a:outerShdw blurRad="38100" dist="38100" dir="2700000" algn="tl">
                  <a:srgbClr val="000000">
                    <a:alpha val="43137"/>
                  </a:srgbClr>
                </a:outerShdw>
              </a:effectLst>
              <a:latin typeface="Corbel"/>
            </a:endParaRPr>
          </a:p>
          <a:p>
            <a:pPr marL="414338" indent="-514350">
              <a:lnSpc>
                <a:spcPts val="3800"/>
              </a:lnSpc>
              <a:spcBef>
                <a:spcPts val="600"/>
              </a:spcBef>
              <a:spcAft>
                <a:spcPts val="600"/>
              </a:spcAft>
              <a:buClr>
                <a:srgbClr val="8FD600"/>
              </a:buClr>
              <a:buFont typeface="+mj-lt"/>
              <a:buAutoNum type="alphaLcParenR"/>
            </a:pPr>
            <a:r>
              <a:rPr lang="bg-BG" sz="2800" b="1" dirty="0" smtClean="0">
                <a:solidFill>
                  <a:srgbClr val="CCFF66">
                    <a:lumMod val="40000"/>
                    <a:lumOff val="60000"/>
                  </a:srgbClr>
                </a:solidFill>
                <a:effectLst>
                  <a:outerShdw blurRad="38100" dist="38100" dir="2700000" algn="tl">
                    <a:srgbClr val="000000">
                      <a:alpha val="43137"/>
                    </a:srgbClr>
                  </a:outerShdw>
                </a:effectLst>
                <a:latin typeface="Corbel"/>
              </a:rPr>
              <a:t>Анализиране на продукцията</a:t>
            </a:r>
          </a:p>
          <a:p>
            <a:pPr marL="414338" indent="-514350">
              <a:lnSpc>
                <a:spcPts val="3800"/>
              </a:lnSpc>
              <a:spcBef>
                <a:spcPts val="600"/>
              </a:spcBef>
              <a:spcAft>
                <a:spcPts val="600"/>
              </a:spcAft>
              <a:buClr>
                <a:srgbClr val="8FD600"/>
              </a:buClr>
              <a:buFont typeface="+mj-lt"/>
              <a:buAutoNum type="alphaLcParenR"/>
            </a:pPr>
            <a:r>
              <a:rPr lang="bg-BG" sz="2800" b="1" dirty="0" smtClean="0">
                <a:solidFill>
                  <a:srgbClr val="CCFF66">
                    <a:lumMod val="40000"/>
                    <a:lumOff val="60000"/>
                  </a:srgbClr>
                </a:solidFill>
                <a:effectLst>
                  <a:outerShdw blurRad="38100" dist="38100" dir="2700000" algn="tl">
                    <a:srgbClr val="000000">
                      <a:alpha val="43137"/>
                    </a:srgbClr>
                  </a:outerShdw>
                </a:effectLst>
                <a:latin typeface="Corbel"/>
              </a:rPr>
              <a:t>Транзакционна база данни</a:t>
            </a:r>
          </a:p>
          <a:p>
            <a:pPr marL="414338" indent="-514350">
              <a:lnSpc>
                <a:spcPts val="3800"/>
              </a:lnSpc>
              <a:spcBef>
                <a:spcPts val="600"/>
              </a:spcBef>
              <a:spcAft>
                <a:spcPts val="600"/>
              </a:spcAft>
              <a:buClr>
                <a:srgbClr val="8FD600"/>
              </a:buClr>
              <a:buFont typeface="+mj-lt"/>
              <a:buAutoNum type="alphaLcParenR"/>
            </a:pPr>
            <a:r>
              <a:rPr lang="bg-BG" sz="2800" b="1" dirty="0" smtClean="0">
                <a:solidFill>
                  <a:srgbClr val="CCFF66">
                    <a:lumMod val="40000"/>
                    <a:lumOff val="60000"/>
                  </a:srgbClr>
                </a:solidFill>
                <a:effectLst>
                  <a:outerShdw blurRad="38100" dist="38100" dir="2700000" algn="tl">
                    <a:srgbClr val="000000">
                      <a:alpha val="43137"/>
                    </a:srgbClr>
                  </a:outerShdw>
                </a:effectLst>
                <a:latin typeface="Corbel"/>
              </a:rPr>
              <a:t>Управление на документооборота</a:t>
            </a:r>
          </a:p>
          <a:p>
            <a:pPr marL="414338" indent="-514350">
              <a:lnSpc>
                <a:spcPts val="3800"/>
              </a:lnSpc>
              <a:spcBef>
                <a:spcPts val="600"/>
              </a:spcBef>
              <a:spcAft>
                <a:spcPts val="600"/>
              </a:spcAft>
              <a:buClr>
                <a:srgbClr val="8FD600"/>
              </a:buClr>
              <a:buFont typeface="+mj-lt"/>
              <a:buAutoNum type="alphaLcParenR"/>
            </a:pPr>
            <a:r>
              <a:rPr lang="bg-BG" sz="2800" b="1" dirty="0" smtClean="0">
                <a:solidFill>
                  <a:srgbClr val="CCFF66">
                    <a:lumMod val="40000"/>
                    <a:lumOff val="60000"/>
                  </a:srgbClr>
                </a:solidFill>
                <a:effectLst>
                  <a:outerShdw blurRad="38100" dist="38100" dir="2700000" algn="tl">
                    <a:srgbClr val="000000">
                      <a:alpha val="43137"/>
                    </a:srgbClr>
                  </a:outerShdw>
                </a:effectLst>
                <a:latin typeface="Corbel"/>
              </a:rPr>
              <a:t>Изпращане на съобщения</a:t>
            </a:r>
          </a:p>
          <a:p>
            <a:pPr marL="414338" indent="-514350">
              <a:lnSpc>
                <a:spcPts val="3800"/>
              </a:lnSpc>
              <a:spcBef>
                <a:spcPts val="600"/>
              </a:spcBef>
              <a:spcAft>
                <a:spcPts val="600"/>
              </a:spcAft>
              <a:buClr>
                <a:srgbClr val="8FD600"/>
              </a:buClr>
              <a:buFont typeface="+mj-lt"/>
              <a:buAutoNum type="alphaLcParenR"/>
            </a:pPr>
            <a:r>
              <a:rPr lang="bg-BG" sz="2800" b="1" dirty="0" smtClean="0">
                <a:solidFill>
                  <a:srgbClr val="CCFF66">
                    <a:lumMod val="40000"/>
                    <a:lumOff val="60000"/>
                  </a:srgbClr>
                </a:solidFill>
                <a:effectLst>
                  <a:outerShdw blurRad="38100" dist="38100" dir="2700000" algn="tl">
                    <a:srgbClr val="000000">
                      <a:alpha val="43137"/>
                    </a:srgbClr>
                  </a:outerShdw>
                </a:effectLst>
                <a:latin typeface="Corbel"/>
              </a:rPr>
              <a:t>Всички спадат</a:t>
            </a:r>
          </a:p>
          <a:p>
            <a:pPr marL="414338" indent="-514350">
              <a:lnSpc>
                <a:spcPts val="3800"/>
              </a:lnSpc>
              <a:spcBef>
                <a:spcPts val="600"/>
              </a:spcBef>
              <a:spcAft>
                <a:spcPts val="600"/>
              </a:spcAft>
              <a:buClr>
                <a:srgbClr val="8FD600"/>
              </a:buClr>
              <a:buFont typeface="+mj-lt"/>
              <a:buAutoNum type="alphaLcParenR"/>
            </a:pPr>
            <a:r>
              <a:rPr lang="bg-BG" sz="2800" b="1" dirty="0" smtClean="0">
                <a:solidFill>
                  <a:srgbClr val="CCFF66">
                    <a:lumMod val="40000"/>
                    <a:lumOff val="60000"/>
                  </a:srgbClr>
                </a:solidFill>
                <a:effectLst>
                  <a:outerShdw blurRad="38100" dist="38100" dir="2700000" algn="tl">
                    <a:srgbClr val="000000">
                      <a:alpha val="43137"/>
                    </a:srgbClr>
                  </a:outerShdw>
                </a:effectLst>
                <a:latin typeface="Corbel"/>
              </a:rPr>
              <a:t>Нито едно не спада</a:t>
            </a:r>
          </a:p>
          <a:p>
            <a:pPr marL="414338" indent="-514350">
              <a:lnSpc>
                <a:spcPts val="3800"/>
              </a:lnSpc>
              <a:spcBef>
                <a:spcPts val="600"/>
              </a:spcBef>
              <a:spcAft>
                <a:spcPts val="600"/>
              </a:spcAft>
              <a:buClr>
                <a:srgbClr val="8FD600"/>
              </a:buClr>
              <a:buFont typeface="+mj-lt"/>
              <a:buAutoNum type="alphaLcParenR"/>
            </a:pPr>
            <a:endParaRPr lang="bg-BG" sz="2800" b="1" dirty="0" smtClean="0">
              <a:solidFill>
                <a:srgbClr val="CCFF66">
                  <a:lumMod val="40000"/>
                  <a:lumOff val="60000"/>
                </a:srgbClr>
              </a:solidFill>
              <a:effectLst>
                <a:outerShdw blurRad="38100" dist="38100" dir="2700000" algn="tl">
                  <a:srgbClr val="000000">
                    <a:alpha val="43137"/>
                  </a:srgbClr>
                </a:outerShdw>
              </a:effectLst>
              <a:latin typeface="Corbel"/>
            </a:endParaRPr>
          </a:p>
        </p:txBody>
      </p:sp>
    </p:spTree>
    <p:extLst>
      <p:ext uri="{BB962C8B-B14F-4D97-AF65-F5344CB8AC3E}">
        <p14:creationId xmlns:p14="http://schemas.microsoft.com/office/powerpoint/2010/main" val="963375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sz="3600" dirty="0"/>
              <a:t>Отговор</a:t>
            </a:r>
            <a:endParaRPr lang="en-US" sz="3600" dirty="0"/>
          </a:p>
        </p:txBody>
      </p:sp>
      <p:sp>
        <p:nvSpPr>
          <p:cNvPr id="3" name="Content Placeholder 2"/>
          <p:cNvSpPr>
            <a:spLocks noGrp="1"/>
          </p:cNvSpPr>
          <p:nvPr>
            <p:ph idx="1"/>
          </p:nvPr>
        </p:nvSpPr>
        <p:spPr>
          <a:xfrm>
            <a:off x="228600" y="914400"/>
            <a:ext cx="8686800" cy="5638800"/>
          </a:xfrm>
        </p:spPr>
        <p:txBody>
          <a:bodyPr/>
          <a:lstStyle/>
          <a:p>
            <a:pPr>
              <a:lnSpc>
                <a:spcPct val="100000"/>
              </a:lnSpc>
            </a:pPr>
            <a:r>
              <a:rPr lang="en-US" dirty="0" smtClean="0"/>
              <a:t>ERP </a:t>
            </a:r>
            <a:r>
              <a:rPr lang="ru-RU" dirty="0" smtClean="0"/>
              <a:t>(</a:t>
            </a:r>
            <a:r>
              <a:rPr lang="ru-RU" i="1" dirty="0" smtClean="0"/>
              <a:t>Enterprise </a:t>
            </a:r>
            <a:r>
              <a:rPr lang="ru-RU" i="1" dirty="0"/>
              <a:t>Resource </a:t>
            </a:r>
            <a:r>
              <a:rPr lang="ru-RU" i="1" dirty="0" smtClean="0"/>
              <a:t>Planning</a:t>
            </a:r>
            <a:r>
              <a:rPr lang="ru-RU" dirty="0" smtClean="0"/>
              <a:t>) </a:t>
            </a:r>
            <a:r>
              <a:rPr lang="ru-RU" dirty="0"/>
              <a:t>е многофункционална информационна система, задвижвана от интегриран набор от програмни модули, които поддържат основните вътрешни работни процеси на една компания. ERP дава на компанията възможност в реално време да бъдат проследявани основни работни процеси като производство, доставки и управление на наличностите</a:t>
            </a:r>
            <a:r>
              <a:rPr lang="ru-RU" dirty="0" smtClean="0"/>
              <a:t>.</a:t>
            </a:r>
            <a:endParaRPr lang="en-US" dirty="0" smtClean="0"/>
          </a:p>
          <a:p>
            <a:pPr>
              <a:lnSpc>
                <a:spcPct val="100000"/>
              </a:lnSpc>
            </a:pPr>
            <a:r>
              <a:rPr lang="bg-BG" dirty="0" smtClean="0"/>
              <a:t>Информация: </a:t>
            </a:r>
            <a:r>
              <a:rPr lang="en-US" dirty="0" smtClean="0"/>
              <a:t> </a:t>
            </a:r>
            <a:r>
              <a:rPr lang="en-US" dirty="0" smtClean="0">
                <a:hlinkClick r:id="rId2"/>
              </a:rPr>
              <a:t>http</a:t>
            </a:r>
            <a:r>
              <a:rPr lang="en-US" dirty="0">
                <a:hlinkClick r:id="rId2"/>
              </a:rPr>
              <a:t>://goo.gl/A2Z2sF</a:t>
            </a:r>
            <a:endParaRPr lang="bg-BG"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33</a:t>
            </a:fld>
            <a:endParaRPr lang="en-US" dirty="0"/>
          </a:p>
        </p:txBody>
      </p:sp>
    </p:spTree>
    <p:extLst>
      <p:ext uri="{BB962C8B-B14F-4D97-AF65-F5344CB8AC3E}">
        <p14:creationId xmlns:p14="http://schemas.microsoft.com/office/powerpoint/2010/main" val="423607337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ctrTitle"/>
          </p:nvPr>
        </p:nvSpPr>
        <p:spPr>
          <a:xfrm>
            <a:off x="609600" y="3464720"/>
            <a:ext cx="7924800" cy="1295400"/>
          </a:xfrm>
        </p:spPr>
        <p:txBody>
          <a:bodyPr/>
          <a:lstStyle/>
          <a:p>
            <a:r>
              <a:rPr lang="bg-BG" dirty="0" smtClean="0"/>
              <a:t>Сигурност и защита на информацията</a:t>
            </a:r>
            <a:endParaRPr lang="en-US" dirty="0"/>
          </a:p>
        </p:txBody>
      </p:sp>
      <p:sp>
        <p:nvSpPr>
          <p:cNvPr id="14" name="Subtitle 2"/>
          <p:cNvSpPr>
            <a:spLocks noGrp="1"/>
          </p:cNvSpPr>
          <p:nvPr>
            <p:ph type="subTitle" idx="1"/>
          </p:nvPr>
        </p:nvSpPr>
        <p:spPr>
          <a:xfrm>
            <a:off x="609600" y="4912520"/>
            <a:ext cx="7924800" cy="1564480"/>
          </a:xfrm>
        </p:spPr>
        <p:txBody>
          <a:bodyPr/>
          <a:lstStyle/>
          <a:p>
            <a:r>
              <a:rPr lang="bg-BG" dirty="0" smtClean="0"/>
              <a:t>Симетрични и асиметрични кодиращи алгоритми, криптографско хеширане, електронен подпис, цифрови сертификати</a:t>
            </a:r>
            <a:endParaRPr lang="en-US" dirty="0"/>
          </a:p>
        </p:txBody>
      </p:sp>
      <p:pic>
        <p:nvPicPr>
          <p:cNvPr id="22" name="Picture 2" descr="http://www.cat.aum.edu/uploadedfile/cysec.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21448111">
            <a:off x="3347249" y="567795"/>
            <a:ext cx="5060654" cy="2389316"/>
          </a:xfrm>
          <a:prstGeom prst="roundRect">
            <a:avLst>
              <a:gd name="adj" fmla="val 6208"/>
            </a:avLst>
          </a:prstGeom>
          <a:noFill/>
          <a:extLst>
            <a:ext uri="{909E8E84-426E-40DD-AFC4-6F175D3DCCD1}">
              <a14:hiddenFill xmlns:a14="http://schemas.microsoft.com/office/drawing/2010/main">
                <a:solidFill>
                  <a:srgbClr val="FFFFFF"/>
                </a:solidFill>
              </a14:hiddenFill>
            </a:ext>
          </a:extLst>
        </p:spPr>
      </p:pic>
      <p:pic>
        <p:nvPicPr>
          <p:cNvPr id="23" name="Picture 4" descr="http://www.onixnet.com/IBM_ISS/images/lock.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42808">
            <a:off x="670559" y="1135718"/>
            <a:ext cx="2330967" cy="1809927"/>
          </a:xfrm>
          <a:prstGeom prst="roundRect">
            <a:avLst>
              <a:gd name="adj" fmla="val 8259"/>
            </a:avLst>
          </a:prstGeom>
          <a:noFill/>
          <a:ln>
            <a:solidFill>
              <a:schemeClr val="accent5">
                <a:lumMod val="75000"/>
              </a:schemeClr>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256042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sz="3600" dirty="0"/>
              <a:t>Въпрос</a:t>
            </a:r>
            <a:endParaRPr lang="en-US" sz="3600" dirty="0"/>
          </a:p>
        </p:txBody>
      </p:sp>
      <p:sp>
        <p:nvSpPr>
          <p:cNvPr id="3" name="Content Placeholder 2"/>
          <p:cNvSpPr>
            <a:spLocks noGrp="1"/>
          </p:cNvSpPr>
          <p:nvPr>
            <p:ph idx="1"/>
          </p:nvPr>
        </p:nvSpPr>
        <p:spPr>
          <a:xfrm>
            <a:off x="228600" y="1066800"/>
            <a:ext cx="8686800" cy="5638800"/>
          </a:xfrm>
        </p:spPr>
        <p:txBody>
          <a:bodyPr/>
          <a:lstStyle/>
          <a:p>
            <a:pPr lvl="0"/>
            <a:r>
              <a:rPr lang="bg-BG" dirty="0" smtClean="0"/>
              <a:t>Коя от изброените хеш-фунцкии е създадена от Ангенцията за Национална Сигурност на САЩ?</a:t>
            </a:r>
            <a:endParaRPr lang="en-US" dirty="0" smtClean="0"/>
          </a:p>
          <a:p>
            <a:pPr marL="871538" lvl="1" indent="-514350">
              <a:buFont typeface="+mj-lt"/>
              <a:buAutoNum type="alphaLcParenR"/>
            </a:pPr>
            <a:r>
              <a:rPr lang="en-US" noProof="1" smtClean="0"/>
              <a:t>DES</a:t>
            </a:r>
          </a:p>
          <a:p>
            <a:pPr marL="871538" lvl="1" indent="-514350">
              <a:buFont typeface="+mj-lt"/>
              <a:buAutoNum type="alphaLcParenR"/>
            </a:pPr>
            <a:r>
              <a:rPr lang="en-US" noProof="1" smtClean="0"/>
              <a:t>SHA-1</a:t>
            </a:r>
          </a:p>
          <a:p>
            <a:pPr marL="871538" lvl="1" indent="-514350">
              <a:buFont typeface="+mj-lt"/>
              <a:buAutoNum type="alphaLcParenR"/>
            </a:pPr>
            <a:r>
              <a:rPr lang="en-US" noProof="1" smtClean="0"/>
              <a:t>MD4</a:t>
            </a:r>
          </a:p>
          <a:p>
            <a:pPr marL="871538" lvl="1" indent="-514350">
              <a:buFont typeface="+mj-lt"/>
              <a:buAutoNum type="alphaLcParenR"/>
            </a:pPr>
            <a:r>
              <a:rPr lang="en-US" noProof="1" smtClean="0"/>
              <a:t>GOST</a:t>
            </a:r>
            <a:endParaRPr lang="bg-BG" noProof="1" smtClean="0"/>
          </a:p>
          <a:p>
            <a:pPr marL="871538" lvl="1" indent="-514350">
              <a:buFont typeface="+mj-lt"/>
              <a:buAutoNum type="alphaLcParenR"/>
            </a:pPr>
            <a:r>
              <a:rPr lang="bg-BG" noProof="1" smtClean="0"/>
              <a:t>Всички </a:t>
            </a:r>
            <a:r>
              <a:rPr lang="bg-BG" noProof="1" smtClean="0"/>
              <a:t>изброени</a:t>
            </a:r>
            <a:endParaRPr lang="en-US" noProof="1" smtClean="0"/>
          </a:p>
          <a:p>
            <a:pPr marL="871538" lvl="1" indent="-514350">
              <a:buFont typeface="+mj-lt"/>
              <a:buAutoNum type="alphaLcParenR"/>
            </a:pPr>
            <a:endParaRPr lang="en-US" noProof="1" smtClean="0"/>
          </a:p>
          <a:p>
            <a:pPr marL="871538" lvl="1" indent="-514350">
              <a:buFont typeface="+mj-lt"/>
              <a:buAutoNum type="alphaLcParenR"/>
            </a:pPr>
            <a:endParaRPr lang="en-US" noProof="1" smtClean="0">
              <a:solidFill>
                <a:schemeClr val="accent5">
                  <a:lumMod val="20000"/>
                  <a:lumOff val="80000"/>
                </a:schemeClr>
              </a:solidFill>
              <a:latin typeface="Consolas" panose="020B0609020204030204" pitchFamily="49" charset="0"/>
              <a:cs typeface="Consolas" panose="020B0609020204030204" pitchFamily="49" charset="0"/>
            </a:endParaRP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35</a:t>
            </a:fld>
            <a:endParaRPr lang="en-US" dirty="0"/>
          </a:p>
        </p:txBody>
      </p:sp>
      <p:sp>
        <p:nvSpPr>
          <p:cNvPr id="5" name="Oval 4"/>
          <p:cNvSpPr/>
          <p:nvPr/>
        </p:nvSpPr>
        <p:spPr>
          <a:xfrm>
            <a:off x="533400" y="3352800"/>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21058013">
            <a:off x="4417556" y="4156703"/>
            <a:ext cx="3276600" cy="2174121"/>
          </a:xfrm>
          <a:prstGeom prst="rect">
            <a:avLst/>
          </a:prstGeom>
          <a:effectLst>
            <a:softEdge rad="31750"/>
          </a:effectLst>
        </p:spPr>
      </p:pic>
    </p:spTree>
    <p:extLst>
      <p:ext uri="{BB962C8B-B14F-4D97-AF65-F5344CB8AC3E}">
        <p14:creationId xmlns:p14="http://schemas.microsoft.com/office/powerpoint/2010/main" val="1447281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sz="3600" dirty="0"/>
              <a:t>Отговор</a:t>
            </a:r>
            <a:endParaRPr lang="en-US" sz="3600" dirty="0"/>
          </a:p>
        </p:txBody>
      </p:sp>
      <p:sp>
        <p:nvSpPr>
          <p:cNvPr id="3" name="Content Placeholder 2"/>
          <p:cNvSpPr>
            <a:spLocks noGrp="1"/>
          </p:cNvSpPr>
          <p:nvPr>
            <p:ph idx="1"/>
          </p:nvPr>
        </p:nvSpPr>
        <p:spPr>
          <a:xfrm>
            <a:off x="228600" y="838200"/>
            <a:ext cx="8686800" cy="5791200"/>
          </a:xfrm>
        </p:spPr>
        <p:txBody>
          <a:bodyPr/>
          <a:lstStyle/>
          <a:p>
            <a:r>
              <a:rPr lang="en-US" sz="3000" noProof="1" smtClean="0">
                <a:effectLst/>
              </a:rPr>
              <a:t>SHA-1 (Secure Hash Algorithm) </a:t>
            </a:r>
            <a:r>
              <a:rPr lang="ru-RU" sz="2800" dirty="0"/>
              <a:t>е криптографска хеш-функция създадена от Агенцията за национална сигурност на САЩ и публикувана от националния инстутут за стандарти и технологии в САЩ като правителствен стандарт за обработка на информация</a:t>
            </a:r>
            <a:r>
              <a:rPr lang="ru-RU" sz="2800" dirty="0" smtClean="0"/>
              <a:t>. - </a:t>
            </a:r>
            <a:r>
              <a:rPr lang="en-US" sz="2800" dirty="0">
                <a:hlinkClick r:id="rId2"/>
              </a:rPr>
              <a:t>http://</a:t>
            </a:r>
            <a:r>
              <a:rPr lang="en-US" sz="2800" dirty="0" smtClean="0">
                <a:hlinkClick r:id="rId2"/>
              </a:rPr>
              <a:t>bg.wikipedia.org/wiki/SHA-1</a:t>
            </a:r>
            <a:endParaRPr lang="en-US" sz="2800" dirty="0" smtClean="0"/>
          </a:p>
          <a:p>
            <a:r>
              <a:rPr lang="en-US" sz="2800" dirty="0" smtClean="0"/>
              <a:t>GOST – 256 </a:t>
            </a:r>
            <a:r>
              <a:rPr lang="bg-BG" sz="2800" dirty="0" smtClean="0"/>
              <a:t>битова криптографска хеш-функция, разработена от Руските служби за сигурност - </a:t>
            </a:r>
          </a:p>
          <a:p>
            <a:pPr marL="0" indent="0">
              <a:buNone/>
            </a:pPr>
            <a:r>
              <a:rPr lang="bg-BG" sz="2800" dirty="0" smtClean="0"/>
              <a:t>	</a:t>
            </a:r>
            <a:r>
              <a:rPr lang="en-US" sz="2800" dirty="0" smtClean="0">
                <a:hlinkClick r:id="rId3"/>
              </a:rPr>
              <a:t>http</a:t>
            </a:r>
            <a:r>
              <a:rPr lang="en-US" sz="2800" dirty="0">
                <a:hlinkClick r:id="rId3"/>
              </a:rPr>
              <a:t>://goo.gl/SCyL8O</a:t>
            </a:r>
            <a:endParaRPr lang="en-US" sz="2800" dirty="0" smtClean="0"/>
          </a:p>
          <a:p>
            <a:r>
              <a:rPr lang="en-US" sz="2800" noProof="1">
                <a:solidFill>
                  <a:schemeClr val="accent5">
                    <a:lumMod val="20000"/>
                    <a:lumOff val="80000"/>
                  </a:schemeClr>
                </a:solidFill>
                <a:cs typeface="Consolas" panose="020B0609020204030204" pitchFamily="49" charset="0"/>
              </a:rPr>
              <a:t>DES - </a:t>
            </a:r>
            <a:r>
              <a:rPr lang="en-US" sz="2800" noProof="1">
                <a:solidFill>
                  <a:schemeClr val="accent5">
                    <a:lumMod val="20000"/>
                    <a:lumOff val="80000"/>
                  </a:schemeClr>
                </a:solidFill>
                <a:cs typeface="Consolas" panose="020B0609020204030204" pitchFamily="49" charset="0"/>
                <a:hlinkClick r:id="rId4"/>
              </a:rPr>
              <a:t>http://</a:t>
            </a:r>
            <a:r>
              <a:rPr lang="en-US" sz="2800" noProof="1" smtClean="0">
                <a:solidFill>
                  <a:schemeClr val="accent5">
                    <a:lumMod val="20000"/>
                    <a:lumOff val="80000"/>
                  </a:schemeClr>
                </a:solidFill>
                <a:cs typeface="Consolas" panose="020B0609020204030204" pitchFamily="49" charset="0"/>
                <a:hlinkClick r:id="rId4"/>
              </a:rPr>
              <a:t>bg.wikipedia.org/wiki/DES</a:t>
            </a:r>
            <a:endParaRPr lang="en-US" sz="2800" noProof="1" smtClean="0">
              <a:solidFill>
                <a:schemeClr val="accent5">
                  <a:lumMod val="20000"/>
                  <a:lumOff val="80000"/>
                </a:schemeClr>
              </a:solidFill>
              <a:cs typeface="Consolas" panose="020B0609020204030204" pitchFamily="49" charset="0"/>
            </a:endParaRPr>
          </a:p>
          <a:p>
            <a:r>
              <a:rPr lang="en-US" sz="2800" noProof="1">
                <a:solidFill>
                  <a:schemeClr val="accent5">
                    <a:lumMod val="20000"/>
                    <a:lumOff val="80000"/>
                  </a:schemeClr>
                </a:solidFill>
                <a:cs typeface="Consolas" panose="020B0609020204030204" pitchFamily="49" charset="0"/>
              </a:rPr>
              <a:t>MD4 - </a:t>
            </a:r>
            <a:r>
              <a:rPr lang="en-US" sz="2800" noProof="1">
                <a:solidFill>
                  <a:schemeClr val="accent5">
                    <a:lumMod val="20000"/>
                    <a:lumOff val="80000"/>
                  </a:schemeClr>
                </a:solidFill>
                <a:cs typeface="Consolas" panose="020B0609020204030204" pitchFamily="49" charset="0"/>
                <a:hlinkClick r:id="rId5"/>
              </a:rPr>
              <a:t>http://</a:t>
            </a:r>
            <a:r>
              <a:rPr lang="en-US" sz="2800" noProof="1" smtClean="0">
                <a:solidFill>
                  <a:schemeClr val="accent5">
                    <a:lumMod val="20000"/>
                    <a:lumOff val="80000"/>
                  </a:schemeClr>
                </a:solidFill>
                <a:cs typeface="Consolas" panose="020B0609020204030204" pitchFamily="49" charset="0"/>
                <a:hlinkClick r:id="rId5"/>
              </a:rPr>
              <a:t>bg.wikipedia.org/wiki/MD4</a:t>
            </a:r>
            <a:endParaRPr lang="en-US" sz="2800" noProof="1" smtClean="0">
              <a:solidFill>
                <a:schemeClr val="accent5">
                  <a:lumMod val="20000"/>
                  <a:lumOff val="80000"/>
                </a:schemeClr>
              </a:solidFill>
              <a:cs typeface="Consolas" panose="020B0609020204030204" pitchFamily="49" charset="0"/>
            </a:endParaRPr>
          </a:p>
          <a:p>
            <a:endParaRPr lang="en-US" sz="3000" noProof="1">
              <a:solidFill>
                <a:schemeClr val="accent5">
                  <a:lumMod val="20000"/>
                  <a:lumOff val="80000"/>
                </a:schemeClr>
              </a:solidFill>
              <a:cs typeface="Consolas" panose="020B0609020204030204" pitchFamily="49" charset="0"/>
            </a:endParaRP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36</a:t>
            </a:fld>
            <a:endParaRPr lang="en-US" dirty="0"/>
          </a:p>
        </p:txBody>
      </p:sp>
    </p:spTree>
    <p:extLst>
      <p:ext uri="{BB962C8B-B14F-4D97-AF65-F5344CB8AC3E}">
        <p14:creationId xmlns:p14="http://schemas.microsoft.com/office/powerpoint/2010/main" val="42201733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ctrTitle"/>
          </p:nvPr>
        </p:nvSpPr>
        <p:spPr>
          <a:xfrm>
            <a:off x="609600" y="4114800"/>
            <a:ext cx="7924800" cy="685800"/>
          </a:xfrm>
        </p:spPr>
        <p:txBody>
          <a:bodyPr/>
          <a:lstStyle/>
          <a:p>
            <a:r>
              <a:rPr lang="bg-BG" dirty="0" smtClean="0"/>
              <a:t>Презентационни системи</a:t>
            </a:r>
            <a:endParaRPr lang="en-US" dirty="0"/>
          </a:p>
        </p:txBody>
      </p:sp>
      <p:sp>
        <p:nvSpPr>
          <p:cNvPr id="8" name="Subtitle 2"/>
          <p:cNvSpPr>
            <a:spLocks noGrp="1"/>
          </p:cNvSpPr>
          <p:nvPr>
            <p:ph type="subTitle" idx="1"/>
          </p:nvPr>
        </p:nvSpPr>
        <p:spPr>
          <a:xfrm>
            <a:off x="609600" y="4988720"/>
            <a:ext cx="7924800" cy="1412080"/>
          </a:xfrm>
        </p:spPr>
        <p:txBody>
          <a:bodyPr/>
          <a:lstStyle/>
          <a:p>
            <a:r>
              <a:rPr lang="bg-BG" dirty="0" smtClean="0"/>
              <a:t>Софтуер за презентации, изготвяне на презентации, слайдове, ефекти, бележки, цветове, изображения, звук, видео</a:t>
            </a:r>
            <a:endParaRPr lang="en-US" dirty="0"/>
          </a:p>
        </p:txBody>
      </p:sp>
      <p:pic>
        <p:nvPicPr>
          <p:cNvPr id="9" name="Picture 2" descr="http://obamapacman.com/wp-content/uploads/2010/01/58.-Keynote-powerpoint-compatible-presentation-software-on-Apple-iPad-tablet-Apple-Senior-VP-Philip-W.-Schiller.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p:blipFill>
        <p:spPr bwMode="auto">
          <a:xfrm>
            <a:off x="2139245" y="1008344"/>
            <a:ext cx="4871156" cy="2726902"/>
          </a:xfrm>
          <a:prstGeom prst="roundRect">
            <a:avLst>
              <a:gd name="adj" fmla="val 5854"/>
            </a:avLst>
          </a:prstGeom>
          <a:noFill/>
          <a:ln>
            <a:solidFill>
              <a:schemeClr val="bg1">
                <a:lumMod val="65000"/>
                <a:lumOff val="35000"/>
              </a:schemeClr>
            </a:solidFill>
          </a:ln>
          <a:extLst>
            <a:ext uri="{909E8E84-426E-40DD-AFC4-6F175D3DCCD1}">
              <a14:hiddenFill xmlns:a14="http://schemas.microsoft.com/office/drawing/2010/main">
                <a:solidFill>
                  <a:srgbClr val="FFFFFF"/>
                </a:solidFill>
              </a14:hiddenFill>
            </a:ext>
          </a:extLst>
        </p:spPr>
      </p:pic>
      <p:pic>
        <p:nvPicPr>
          <p:cNvPr id="13" name="Picture 5"/>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601133" y="1600200"/>
            <a:ext cx="1958745" cy="1987550"/>
          </a:xfrm>
          <a:prstGeom prst="rect">
            <a:avLst/>
          </a:prstGeom>
          <a:noFill/>
          <a:ln>
            <a:noFill/>
          </a:ln>
          <a:effectLst>
            <a:glow rad="381000">
              <a:schemeClr val="accent2">
                <a:lumMod val="75000"/>
                <a:alpha val="25000"/>
              </a:schemeClr>
            </a:glow>
            <a:outerShdw dist="35921" dir="2700000" algn="ctr" rotWithShape="0">
              <a:schemeClr val="bg2"/>
            </a:outerShdw>
            <a:softEdge rad="381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 name="Picture 8"/>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a:stretch/>
        </p:blipFill>
        <p:spPr bwMode="auto">
          <a:xfrm rot="21300921">
            <a:off x="6589560" y="804532"/>
            <a:ext cx="1945756" cy="1817559"/>
          </a:xfrm>
          <a:prstGeom prst="rect">
            <a:avLst/>
          </a:prstGeom>
          <a:noFill/>
          <a:ln>
            <a:noFill/>
          </a:ln>
          <a:effectLst>
            <a:glow rad="381000">
              <a:schemeClr val="accent2">
                <a:lumMod val="75000"/>
                <a:alpha val="25000"/>
              </a:schemeClr>
            </a:glow>
            <a:outerShdw dist="35921" dir="2700000" algn="ctr" rotWithShape="0">
              <a:schemeClr val="bg2"/>
            </a:outerShdw>
            <a:softEdge rad="38100"/>
          </a:effectLst>
          <a:scene3d>
            <a:camera prst="perspectiveHeroicExtremeLeftFacing"/>
            <a:lightRig rig="threePt" dir="t"/>
          </a:scene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 name="Picture 11"/>
          <p:cNvPicPr>
            <a:picLocks noChangeAspect="1" noChangeArrowheads="1"/>
          </p:cNvPicPr>
          <p:nvPr/>
        </p:nvPicPr>
        <p:blipFill>
          <a:blip r:embed="rId5" cstate="screen">
            <a:extLst>
              <a:ext uri="{28A0092B-C50C-407E-A947-70E740481C1C}">
                <a14:useLocalDpi xmlns:a14="http://schemas.microsoft.com/office/drawing/2010/main" val="0"/>
              </a:ext>
            </a:extLst>
          </a:blip>
          <a:srcRect/>
          <a:stretch>
            <a:fillRect/>
          </a:stretch>
        </p:blipFill>
        <p:spPr bwMode="auto">
          <a:xfrm rot="21173643">
            <a:off x="6452802" y="2789444"/>
            <a:ext cx="1340685" cy="1222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7899366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sz="3600" dirty="0"/>
              <a:t>Въпрос</a:t>
            </a:r>
            <a:endParaRPr lang="en-US" sz="3600" dirty="0"/>
          </a:p>
        </p:txBody>
      </p:sp>
      <p:sp>
        <p:nvSpPr>
          <p:cNvPr id="3" name="Content Placeholder 2"/>
          <p:cNvSpPr>
            <a:spLocks noGrp="1"/>
          </p:cNvSpPr>
          <p:nvPr>
            <p:ph idx="1"/>
          </p:nvPr>
        </p:nvSpPr>
        <p:spPr>
          <a:xfrm>
            <a:off x="228600" y="990600"/>
            <a:ext cx="8686800" cy="5715000"/>
          </a:xfrm>
        </p:spPr>
        <p:txBody>
          <a:bodyPr/>
          <a:lstStyle/>
          <a:p>
            <a:pPr lvl="0"/>
            <a:r>
              <a:rPr lang="bg-BG" sz="2800" dirty="0" smtClean="0"/>
              <a:t>Кое от изброените </a:t>
            </a:r>
            <a:r>
              <a:rPr lang="bg-BG" sz="2800" dirty="0" smtClean="0"/>
              <a:t>се </a:t>
            </a:r>
            <a:r>
              <a:rPr lang="bg-BG" sz="2800" dirty="0" smtClean="0"/>
              <a:t>смята за добра практика при презентиране?</a:t>
            </a:r>
            <a:endParaRPr lang="en-US" sz="2000" dirty="0" smtClean="0"/>
          </a:p>
          <a:p>
            <a:pPr marL="871538" lvl="1" indent="-514350">
              <a:buFont typeface="+mj-lt"/>
              <a:buAutoNum type="alphaLcParenR"/>
            </a:pPr>
            <a:r>
              <a:rPr lang="bg-BG" sz="2800" dirty="0" smtClean="0">
                <a:effectLst/>
              </a:rPr>
              <a:t>Осъществяване на очен контакт с аудиторията</a:t>
            </a:r>
          </a:p>
          <a:p>
            <a:pPr marL="871538" lvl="1" indent="-514350">
              <a:buFont typeface="+mj-lt"/>
              <a:buAutoNum type="alphaLcParenR"/>
            </a:pPr>
            <a:r>
              <a:rPr lang="bg-BG" sz="2800" dirty="0" smtClean="0">
                <a:effectLst/>
              </a:rPr>
              <a:t>Слайдовете на презентацията да се състоят от заглавия, ключови думи и изображения</a:t>
            </a:r>
          </a:p>
          <a:p>
            <a:pPr marL="871538" lvl="1" indent="-514350">
              <a:buFont typeface="+mj-lt"/>
              <a:buAutoNum type="alphaLcParenR"/>
            </a:pPr>
            <a:r>
              <a:rPr lang="bg-BG" sz="2800" dirty="0" smtClean="0">
                <a:effectLst/>
              </a:rPr>
              <a:t>Повтаряне на глас въпроси, зададени от аудиторията</a:t>
            </a:r>
          </a:p>
          <a:p>
            <a:pPr marL="871538" lvl="1" indent="-514350">
              <a:buFont typeface="+mj-lt"/>
              <a:buAutoNum type="alphaLcParenR"/>
            </a:pPr>
            <a:r>
              <a:rPr lang="bg-BG" sz="2800" dirty="0" smtClean="0">
                <a:effectLst/>
              </a:rPr>
              <a:t>Използване на жестове и мимики </a:t>
            </a:r>
          </a:p>
          <a:p>
            <a:pPr marL="871538" lvl="1" indent="-514350">
              <a:buFont typeface="+mj-lt"/>
              <a:buAutoNum type="alphaLcParenR"/>
            </a:pPr>
            <a:r>
              <a:rPr lang="bg-BG" sz="2800" dirty="0" smtClean="0">
                <a:effectLst/>
              </a:rPr>
              <a:t>Употреба на политически-коректен език </a:t>
            </a:r>
          </a:p>
          <a:p>
            <a:pPr marL="871538" lvl="1" indent="-514350">
              <a:buFont typeface="+mj-lt"/>
              <a:buAutoNum type="alphaLcParenR"/>
            </a:pPr>
            <a:r>
              <a:rPr lang="bg-BG" sz="2800" dirty="0" smtClean="0">
                <a:effectLst/>
              </a:rPr>
              <a:t>Всяко от изброените е добра практика</a:t>
            </a:r>
          </a:p>
          <a:p>
            <a:pPr marL="871538" lvl="1" indent="-514350">
              <a:buFont typeface="+mj-lt"/>
              <a:buAutoNum type="alphaLcParenR"/>
            </a:pPr>
            <a:endParaRPr lang="bg-BG" sz="2800" dirty="0" smtClean="0">
              <a:effectLst/>
            </a:endParaRPr>
          </a:p>
          <a:p>
            <a:pPr marL="871538" lvl="1" indent="-514350">
              <a:buFont typeface="+mj-lt"/>
              <a:buAutoNum type="alphaLcParenR"/>
            </a:pPr>
            <a:endParaRPr lang="bg-BG" sz="2800" dirty="0" smtClean="0">
              <a:effectLst/>
            </a:endParaRPr>
          </a:p>
          <a:p>
            <a:pPr marL="871538" lvl="1" indent="-514350">
              <a:buFont typeface="+mj-lt"/>
              <a:buAutoNum type="alphaLcParenR"/>
            </a:pPr>
            <a:endParaRPr lang="bg-BG" sz="2800" dirty="0" smtClean="0">
              <a:effectLst/>
            </a:endParaRPr>
          </a:p>
          <a:p>
            <a:pPr marL="871538" lvl="1" indent="-514350">
              <a:buFont typeface="+mj-lt"/>
              <a:buAutoNum type="alphaLcParenR"/>
            </a:pPr>
            <a:endParaRPr lang="en-US" sz="2600"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38</a:t>
            </a:fld>
            <a:endParaRPr lang="en-US" dirty="0"/>
          </a:p>
        </p:txBody>
      </p:sp>
      <p:sp>
        <p:nvSpPr>
          <p:cNvPr id="5" name="Oval 4"/>
          <p:cNvSpPr/>
          <p:nvPr/>
        </p:nvSpPr>
        <p:spPr>
          <a:xfrm>
            <a:off x="469900" y="5867400"/>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3395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a:spLocks noGrp="1"/>
          </p:cNvSpPr>
          <p:nvPr>
            <p:ph type="ctrTitle"/>
          </p:nvPr>
        </p:nvSpPr>
        <p:spPr>
          <a:xfrm>
            <a:off x="609600" y="1066800"/>
            <a:ext cx="7924800" cy="685800"/>
          </a:xfrm>
        </p:spPr>
        <p:txBody>
          <a:bodyPr/>
          <a:lstStyle/>
          <a:p>
            <a:r>
              <a:rPr lang="bg-BG" dirty="0" smtClean="0"/>
              <a:t>Мултимедия</a:t>
            </a:r>
            <a:endParaRPr lang="en-US" dirty="0"/>
          </a:p>
        </p:txBody>
      </p:sp>
      <p:sp>
        <p:nvSpPr>
          <p:cNvPr id="11" name="Subtitle 2"/>
          <p:cNvSpPr>
            <a:spLocks noGrp="1"/>
          </p:cNvSpPr>
          <p:nvPr>
            <p:ph type="subTitle" idx="1"/>
          </p:nvPr>
        </p:nvSpPr>
        <p:spPr>
          <a:xfrm>
            <a:off x="609600" y="1981199"/>
            <a:ext cx="7924800" cy="954880"/>
          </a:xfrm>
        </p:spPr>
        <p:txBody>
          <a:bodyPr/>
          <a:lstStyle/>
          <a:p>
            <a:r>
              <a:rPr lang="bg-BG" dirty="0" smtClean="0"/>
              <a:t>Софтуер за създаване / обработка на мултимедия: звук, видео, файлови формати</a:t>
            </a:r>
            <a:endParaRPr lang="en-US" dirty="0"/>
          </a:p>
        </p:txBody>
      </p:sp>
      <p:pic>
        <p:nvPicPr>
          <p:cNvPr id="12" name="Picture 2" descr="http://press.liacs.nl/medialab/bin/query.cgi?doc=146:frontpage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94416" y="3343275"/>
            <a:ext cx="5344584" cy="2748384"/>
          </a:xfrm>
          <a:prstGeom prst="roundRect">
            <a:avLst>
              <a:gd name="adj" fmla="val 3455"/>
            </a:avLst>
          </a:prstGeom>
          <a:noFill/>
          <a:ln>
            <a:solidFill>
              <a:schemeClr val="accent3">
                <a:lumMod val="40000"/>
                <a:lumOff val="60000"/>
                <a:alpha val="50000"/>
              </a:schemeClr>
            </a:solidFill>
          </a:ln>
          <a:extLst>
            <a:ext uri="{909E8E84-426E-40DD-AFC4-6F175D3DCCD1}">
              <a14:hiddenFill xmlns:a14="http://schemas.microsoft.com/office/drawing/2010/main">
                <a:solidFill>
                  <a:srgbClr val="FFFFFF"/>
                </a:solidFill>
              </a14:hiddenFill>
            </a:ext>
          </a:extLst>
        </p:spPr>
      </p:pic>
      <p:pic>
        <p:nvPicPr>
          <p:cNvPr id="16" name="Picture 6" descr="http://www.webmediastudio.com.ar/imagenes/multimedia-web.jpg"/>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rot="21296518">
            <a:off x="6698425" y="3663294"/>
            <a:ext cx="1752600" cy="1968755"/>
          </a:xfrm>
          <a:prstGeom prst="roundRect">
            <a:avLst>
              <a:gd name="adj" fmla="val 4306"/>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7" name="Picture 4" descr="http://www.webdesignerdepot.org/wp-content/uploads/2010/07/multimedia1.jpg"/>
          <p:cNvPicPr>
            <a:picLocks noChangeAspect="1" noChangeArrowheads="1"/>
          </p:cNvPicPr>
          <p:nvPr/>
        </p:nvPicPr>
        <p:blipFill>
          <a:blip r:embed="rId4" cstate="screen">
            <a:extLst>
              <a:ext uri="{28A0092B-C50C-407E-A947-70E740481C1C}">
                <a14:useLocalDpi xmlns:a14="http://schemas.microsoft.com/office/drawing/2010/main" val="0"/>
              </a:ext>
            </a:extLst>
          </a:blip>
          <a:srcRect/>
          <a:stretch>
            <a:fillRect/>
          </a:stretch>
        </p:blipFill>
        <p:spPr bwMode="auto">
          <a:xfrm rot="542213">
            <a:off x="554396" y="4416877"/>
            <a:ext cx="1343802" cy="1343802"/>
          </a:xfrm>
          <a:prstGeom prst="roundRect">
            <a:avLst>
              <a:gd name="adj" fmla="val 8669"/>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8" name="Picture 8" descr="http://www.docente.mendoza.edu.ar/efisica/images/multimedia.jpg"/>
          <p:cNvPicPr>
            <a:picLocks noChangeAspect="1" noChangeArrowheads="1"/>
          </p:cNvPicPr>
          <p:nvPr/>
        </p:nvPicPr>
        <p:blipFill>
          <a:blip r:embed="rId5" cstate="screen">
            <a:extLst>
              <a:ext uri="{28A0092B-C50C-407E-A947-70E740481C1C}">
                <a14:useLocalDpi xmlns:a14="http://schemas.microsoft.com/office/drawing/2010/main" val="0"/>
              </a:ext>
            </a:extLst>
          </a:blip>
          <a:srcRect/>
          <a:stretch>
            <a:fillRect/>
          </a:stretch>
        </p:blipFill>
        <p:spPr bwMode="auto">
          <a:xfrm rot="21193159">
            <a:off x="1237405" y="3238932"/>
            <a:ext cx="1816578" cy="1297038"/>
          </a:xfrm>
          <a:prstGeom prst="roundRect">
            <a:avLst>
              <a:gd name="adj" fmla="val 8669"/>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9146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smtClean="0"/>
              <a:t>Отговор</a:t>
            </a:r>
            <a:endParaRPr lang="en-US" dirty="0"/>
          </a:p>
        </p:txBody>
      </p:sp>
      <p:sp>
        <p:nvSpPr>
          <p:cNvPr id="3" name="Content Placeholder 2"/>
          <p:cNvSpPr>
            <a:spLocks noGrp="1"/>
          </p:cNvSpPr>
          <p:nvPr>
            <p:ph idx="1"/>
          </p:nvPr>
        </p:nvSpPr>
        <p:spPr>
          <a:xfrm>
            <a:off x="228600" y="990600"/>
            <a:ext cx="8686800" cy="5638800"/>
          </a:xfrm>
        </p:spPr>
        <p:txBody>
          <a:bodyPr/>
          <a:lstStyle/>
          <a:p>
            <a:r>
              <a:rPr lang="en-US" dirty="0" smtClean="0"/>
              <a:t>PCI </a:t>
            </a:r>
            <a:r>
              <a:rPr lang="bg-BG" dirty="0" smtClean="0"/>
              <a:t>е универсален слот за свързване на хардуерни компоненти към дънната платка, като модеми, звукови и мрежови карти, ТВ тунери и др. Създаден от </a:t>
            </a:r>
            <a:r>
              <a:rPr lang="en-US" dirty="0" smtClean="0"/>
              <a:t>Intel </a:t>
            </a:r>
            <a:r>
              <a:rPr lang="bg-BG" dirty="0" smtClean="0"/>
              <a:t>през 1993г. </a:t>
            </a:r>
          </a:p>
          <a:p>
            <a:r>
              <a:rPr lang="en-US" dirty="0" smtClean="0"/>
              <a:t>Socket 745  </a:t>
            </a:r>
            <a:r>
              <a:rPr lang="en-US" b="0" dirty="0" smtClean="0"/>
              <a:t>- </a:t>
            </a:r>
            <a:r>
              <a:rPr lang="en-US" b="0" dirty="0" smtClean="0">
                <a:effectLst/>
                <a:hlinkClick r:id="rId2"/>
              </a:rPr>
              <a:t>goo.gl/R1QEqL</a:t>
            </a:r>
            <a:r>
              <a:rPr lang="en-US" dirty="0" smtClean="0"/>
              <a:t>				</a:t>
            </a:r>
          </a:p>
          <a:p>
            <a:r>
              <a:rPr lang="en-US" dirty="0" smtClean="0"/>
              <a:t>LGA 775 -  </a:t>
            </a:r>
            <a:r>
              <a:rPr lang="en-US" b="0" dirty="0" smtClean="0">
                <a:effectLst/>
                <a:hlinkClick r:id="rId3"/>
              </a:rPr>
              <a:t>goo.gl/</a:t>
            </a:r>
            <a:r>
              <a:rPr lang="en-US" b="0" dirty="0" err="1" smtClean="0">
                <a:effectLst/>
                <a:hlinkClick r:id="rId3"/>
              </a:rPr>
              <a:t>SNqmQr</a:t>
            </a:r>
            <a:r>
              <a:rPr lang="en-US" dirty="0" smtClean="0"/>
              <a:t>   				</a:t>
            </a:r>
          </a:p>
          <a:p>
            <a:r>
              <a:rPr lang="en-US" dirty="0" smtClean="0"/>
              <a:t>DIP </a:t>
            </a:r>
            <a:r>
              <a:rPr lang="en-US" dirty="0"/>
              <a:t>- </a:t>
            </a:r>
            <a:r>
              <a:rPr lang="en-US" dirty="0" smtClean="0"/>
              <a:t> </a:t>
            </a:r>
            <a:r>
              <a:rPr lang="en-US" b="0" dirty="0" smtClean="0">
                <a:hlinkClick r:id="rId4"/>
              </a:rPr>
              <a:t>http</a:t>
            </a:r>
            <a:r>
              <a:rPr lang="en-US" b="0" dirty="0">
                <a:hlinkClick r:id="rId4"/>
              </a:rPr>
              <a:t>://</a:t>
            </a:r>
            <a:r>
              <a:rPr lang="en-US" b="0" dirty="0">
                <a:effectLst/>
                <a:hlinkClick r:id="rId4"/>
              </a:rPr>
              <a:t>goo.gl/Xb8rTr</a:t>
            </a:r>
            <a:endParaRPr lang="en-US" b="0" dirty="0" smtClean="0">
              <a:effectLst/>
            </a:endParaRPr>
          </a:p>
          <a:p>
            <a:r>
              <a:rPr lang="en-US" dirty="0" err="1" smtClean="0"/>
              <a:t>rPGA</a:t>
            </a:r>
            <a:r>
              <a:rPr lang="en-US" dirty="0" smtClean="0"/>
              <a:t> g88B - </a:t>
            </a:r>
            <a:r>
              <a:rPr lang="en-US" b="0" dirty="0">
                <a:effectLst/>
                <a:hlinkClick r:id="rId5"/>
              </a:rPr>
              <a:t>goo.gl/86iDUU</a:t>
            </a:r>
            <a:endParaRPr lang="en-US" b="0" dirty="0" smtClean="0">
              <a:effectLst/>
            </a:endParaRPr>
          </a:p>
          <a:p>
            <a:r>
              <a:rPr lang="en-US" dirty="0" smtClean="0"/>
              <a:t>Socket 7 </a:t>
            </a:r>
            <a:r>
              <a:rPr lang="en-US" dirty="0"/>
              <a:t>- </a:t>
            </a:r>
            <a:r>
              <a:rPr lang="en-US" b="0" dirty="0">
                <a:effectLst/>
                <a:hlinkClick r:id="rId6"/>
              </a:rPr>
              <a:t>http://goo.gl/6f9cgW</a:t>
            </a:r>
            <a:endParaRPr lang="bg-BG" b="0" dirty="0" smtClean="0">
              <a:effectLst/>
            </a:endParaRP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4</a:t>
            </a:fld>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1689764576"/>
              </p:ext>
            </p:extLst>
          </p:nvPr>
        </p:nvGraphicFramePr>
        <p:xfrm>
          <a:off x="6629400" y="3581400"/>
          <a:ext cx="2971800" cy="579120"/>
        </p:xfrm>
        <a:graphic>
          <a:graphicData uri="http://schemas.openxmlformats.org/drawingml/2006/table">
            <a:tbl>
              <a:tblPr/>
              <a:tblGrid>
                <a:gridCol w="228600"/>
                <a:gridCol w="2743200"/>
              </a:tblGrid>
              <a:tr h="388461">
                <a:tc>
                  <a:txBody>
                    <a:bodyPr/>
                    <a:lstStyle/>
                    <a:p>
                      <a:endParaRPr lang="bg-BG" dirty="0">
                        <a:effectLst/>
                      </a:endParaRPr>
                    </a:p>
                  </a:txBody>
                  <a:tcPr anchor="ctr">
                    <a:lnL>
                      <a:noFill/>
                    </a:lnL>
                    <a:lnR>
                      <a:noFill/>
                    </a:lnR>
                    <a:lnT>
                      <a:noFill/>
                    </a:lnT>
                    <a:lnB>
                      <a:noFill/>
                    </a:lnB>
                  </a:tcPr>
                </a:tc>
                <a:tc>
                  <a:txBody>
                    <a:bodyPr/>
                    <a:lstStyle/>
                    <a:p>
                      <a:endParaRPr lang="en-US" sz="3200" dirty="0">
                        <a:effectLst/>
                      </a:endParaRPr>
                    </a:p>
                  </a:txBody>
                  <a:tcPr anchor="ctr">
                    <a:lnL>
                      <a:noFill/>
                    </a:lnL>
                    <a:lnR>
                      <a:noFill/>
                    </a:lnR>
                    <a:lnT>
                      <a:noFill/>
                    </a:lnT>
                    <a:lnB>
                      <a:noFill/>
                    </a:lnB>
                  </a:tcPr>
                </a:tc>
              </a:tr>
            </a:tbl>
          </a:graphicData>
        </a:graphic>
      </p:graphicFrame>
    </p:spTree>
    <p:extLst>
      <p:ext uri="{BB962C8B-B14F-4D97-AF65-F5344CB8AC3E}">
        <p14:creationId xmlns:p14="http://schemas.microsoft.com/office/powerpoint/2010/main" val="424408565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smtClean="0"/>
              <a:t>Въпрос</a:t>
            </a:r>
            <a:endParaRPr lang="en-US" dirty="0"/>
          </a:p>
        </p:txBody>
      </p:sp>
      <p:sp>
        <p:nvSpPr>
          <p:cNvPr id="3" name="Content Placeholder 2"/>
          <p:cNvSpPr>
            <a:spLocks noGrp="1"/>
          </p:cNvSpPr>
          <p:nvPr>
            <p:ph idx="1"/>
          </p:nvPr>
        </p:nvSpPr>
        <p:spPr>
          <a:xfrm>
            <a:off x="228600" y="914400"/>
            <a:ext cx="8686800" cy="5638800"/>
          </a:xfrm>
        </p:spPr>
        <p:txBody>
          <a:bodyPr/>
          <a:lstStyle/>
          <a:p>
            <a:r>
              <a:rPr lang="bg-BG" dirty="0" smtClean="0"/>
              <a:t>Кое от изброените не е име на софтуер за обработка на звук?</a:t>
            </a:r>
          </a:p>
          <a:p>
            <a:pPr marL="871538" lvl="1" indent="-514350">
              <a:buFont typeface="+mj-lt"/>
              <a:buAutoNum type="alphaLcParenR"/>
            </a:pPr>
            <a:r>
              <a:rPr lang="en-US" dirty="0" err="1" smtClean="0"/>
              <a:t>Ableton</a:t>
            </a:r>
            <a:r>
              <a:rPr lang="en-US" dirty="0" smtClean="0"/>
              <a:t> Live</a:t>
            </a:r>
          </a:p>
          <a:p>
            <a:pPr marL="871538" lvl="1" indent="-514350">
              <a:buFont typeface="+mj-lt"/>
              <a:buAutoNum type="alphaLcParenR"/>
            </a:pPr>
            <a:r>
              <a:rPr lang="en-US" dirty="0" err="1" smtClean="0"/>
              <a:t>AvRack</a:t>
            </a:r>
            <a:endParaRPr lang="en-US" dirty="0" smtClean="0"/>
          </a:p>
          <a:p>
            <a:pPr marL="871538" lvl="1" indent="-514350">
              <a:buFont typeface="+mj-lt"/>
              <a:buAutoNum type="alphaLcParenR"/>
            </a:pPr>
            <a:r>
              <a:rPr lang="en-US" dirty="0" smtClean="0"/>
              <a:t>Reaper</a:t>
            </a:r>
          </a:p>
          <a:p>
            <a:pPr marL="871538" lvl="1" indent="-514350">
              <a:buFont typeface="+mj-lt"/>
              <a:buAutoNum type="alphaLcParenR"/>
            </a:pPr>
            <a:r>
              <a:rPr lang="en-US" dirty="0" smtClean="0"/>
              <a:t>Adobe Audition</a:t>
            </a:r>
          </a:p>
          <a:p>
            <a:pPr marL="871538" lvl="1" indent="-514350">
              <a:buFont typeface="+mj-lt"/>
              <a:buAutoNum type="alphaLcParenR"/>
            </a:pPr>
            <a:r>
              <a:rPr lang="en-US" dirty="0" err="1" smtClean="0"/>
              <a:t>Rosegarden</a:t>
            </a:r>
            <a:endParaRPr lang="en-US"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40</a:t>
            </a:fld>
            <a:endParaRPr lang="en-US" dirty="0"/>
          </a:p>
        </p:txBody>
      </p:sp>
      <p:sp>
        <p:nvSpPr>
          <p:cNvPr id="5" name="Oval 4"/>
          <p:cNvSpPr/>
          <p:nvPr/>
        </p:nvSpPr>
        <p:spPr>
          <a:xfrm>
            <a:off x="457200" y="2743200"/>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solidFill>
                <a:srgbClr val="CCFF66"/>
              </a:solidFill>
            </a:endParaRPr>
          </a:p>
        </p:txBody>
      </p:sp>
    </p:spTree>
    <p:extLst>
      <p:ext uri="{BB962C8B-B14F-4D97-AF65-F5344CB8AC3E}">
        <p14:creationId xmlns:p14="http://schemas.microsoft.com/office/powerpoint/2010/main" val="1256287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smtClean="0"/>
              <a:t>Отговор</a:t>
            </a:r>
            <a:endParaRPr lang="en-US" dirty="0"/>
          </a:p>
        </p:txBody>
      </p:sp>
      <p:sp>
        <p:nvSpPr>
          <p:cNvPr id="3" name="Content Placeholder 2"/>
          <p:cNvSpPr>
            <a:spLocks noGrp="1"/>
          </p:cNvSpPr>
          <p:nvPr>
            <p:ph idx="1"/>
          </p:nvPr>
        </p:nvSpPr>
        <p:spPr>
          <a:xfrm>
            <a:off x="228600" y="990600"/>
            <a:ext cx="8686800" cy="5638800"/>
          </a:xfrm>
        </p:spPr>
        <p:txBody>
          <a:bodyPr/>
          <a:lstStyle/>
          <a:p>
            <a:pPr>
              <a:spcBef>
                <a:spcPts val="0"/>
              </a:spcBef>
            </a:pPr>
            <a:r>
              <a:rPr lang="en-US" dirty="0" err="1"/>
              <a:t>Realtek</a:t>
            </a:r>
            <a:r>
              <a:rPr lang="en-US" dirty="0"/>
              <a:t> Media </a:t>
            </a:r>
            <a:r>
              <a:rPr lang="en-US" dirty="0" smtClean="0"/>
              <a:t>Player</a:t>
            </a:r>
            <a:r>
              <a:rPr lang="bg-BG" dirty="0" smtClean="0"/>
              <a:t>, познат още като </a:t>
            </a:r>
            <a:r>
              <a:rPr lang="en-US" dirty="0" err="1" smtClean="0"/>
              <a:t>AvRack</a:t>
            </a:r>
            <a:r>
              <a:rPr lang="en-US" dirty="0" smtClean="0"/>
              <a:t> </a:t>
            </a:r>
            <a:r>
              <a:rPr lang="bg-BG" dirty="0" smtClean="0"/>
              <a:t>е безплатен аудио плейър, разработен от </a:t>
            </a:r>
            <a:r>
              <a:rPr lang="en-US" dirty="0" err="1" smtClean="0"/>
              <a:t>Realtek</a:t>
            </a:r>
            <a:r>
              <a:rPr lang="en-US" dirty="0" smtClean="0"/>
              <a:t>, </a:t>
            </a:r>
            <a:r>
              <a:rPr lang="bg-BG" dirty="0" smtClean="0"/>
              <a:t>който съдържа </a:t>
            </a:r>
            <a:r>
              <a:rPr lang="en-US" dirty="0" smtClean="0"/>
              <a:t>AC97 </a:t>
            </a:r>
            <a:r>
              <a:rPr lang="bg-BG" dirty="0" smtClean="0"/>
              <a:t>аудио драйвъри за вградени звукови карти. Плейърът поддържа различни формати като </a:t>
            </a:r>
            <a:r>
              <a:rPr lang="en-US" dirty="0" smtClean="0"/>
              <a:t>CD, MP3 </a:t>
            </a:r>
            <a:r>
              <a:rPr lang="bg-BG" dirty="0" smtClean="0"/>
              <a:t>и </a:t>
            </a:r>
            <a:r>
              <a:rPr lang="en-US" dirty="0" smtClean="0"/>
              <a:t>WMA.</a:t>
            </a:r>
            <a:r>
              <a:rPr lang="bg-BG" dirty="0" smtClean="0"/>
              <a:t> </a:t>
            </a:r>
            <a:endParaRPr lang="en-US" dirty="0" smtClean="0"/>
          </a:p>
          <a:p>
            <a:pPr marL="0" indent="0">
              <a:spcBef>
                <a:spcPts val="0"/>
              </a:spcBef>
              <a:buNone/>
            </a:pPr>
            <a:r>
              <a:rPr lang="en-US" dirty="0"/>
              <a:t>	 </a:t>
            </a:r>
            <a:r>
              <a:rPr lang="en-US" dirty="0">
                <a:hlinkClick r:id="rId2"/>
              </a:rPr>
              <a:t>http://en.wikipedia.org/wiki/Realtek</a:t>
            </a:r>
            <a:endParaRPr lang="bg-BG" dirty="0" smtClean="0"/>
          </a:p>
          <a:p>
            <a:pPr lvl="1"/>
            <a:endParaRPr lang="bg-BG" sz="2600" dirty="0" smtClean="0"/>
          </a:p>
          <a:p>
            <a:pPr lvl="1"/>
            <a:endParaRPr lang="bg-BG" sz="2800"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41</a:t>
            </a:fld>
            <a:endParaRPr lang="en-US" dirty="0"/>
          </a:p>
        </p:txBody>
      </p:sp>
      <p:pic>
        <p:nvPicPr>
          <p:cNvPr id="2050" name="Picture 2" descr="C:\Users\denis\Desktop\adsdsa\Realtek_log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91200" y="5334000"/>
            <a:ext cx="2524760" cy="533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789494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ctrTitle"/>
          </p:nvPr>
        </p:nvSpPr>
        <p:spPr>
          <a:xfrm>
            <a:off x="609600" y="4431510"/>
            <a:ext cx="7924800" cy="685800"/>
          </a:xfrm>
        </p:spPr>
        <p:txBody>
          <a:bodyPr/>
          <a:lstStyle/>
          <a:p>
            <a:r>
              <a:rPr lang="bg-BG" dirty="0" smtClean="0"/>
              <a:t>Компютърни мрежи</a:t>
            </a:r>
            <a:endParaRPr lang="en-US" dirty="0"/>
          </a:p>
        </p:txBody>
      </p:sp>
      <p:sp>
        <p:nvSpPr>
          <p:cNvPr id="14" name="Subtitle 2"/>
          <p:cNvSpPr>
            <a:spLocks noGrp="1"/>
          </p:cNvSpPr>
          <p:nvPr>
            <p:ph type="subTitle" idx="1"/>
          </p:nvPr>
        </p:nvSpPr>
        <p:spPr>
          <a:xfrm>
            <a:off x="762000" y="5300754"/>
            <a:ext cx="7620000" cy="1031078"/>
          </a:xfrm>
        </p:spPr>
        <p:txBody>
          <a:bodyPr/>
          <a:lstStyle/>
          <a:p>
            <a:r>
              <a:rPr lang="en-US" dirty="0" smtClean="0"/>
              <a:t>OSI </a:t>
            </a:r>
            <a:r>
              <a:rPr lang="bg-BG" dirty="0" smtClean="0"/>
              <a:t>модел, мрежови модели, протоколи, стандарти, хардуерно оборудване</a:t>
            </a:r>
            <a:endParaRPr lang="en-US" dirty="0"/>
          </a:p>
        </p:txBody>
      </p:sp>
      <p:pic>
        <p:nvPicPr>
          <p:cNvPr id="15" name="Picture 2" descr="http://supportpc.eu/wp-content/uploads/2010/08/network-security-new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1057276"/>
            <a:ext cx="4712142" cy="2905124"/>
          </a:xfrm>
          <a:prstGeom prst="roundRect">
            <a:avLst>
              <a:gd name="adj" fmla="val 4358"/>
            </a:avLst>
          </a:prstGeom>
          <a:noFill/>
          <a:ln>
            <a:solidFill>
              <a:schemeClr val="accent5">
                <a:lumMod val="75000"/>
              </a:schemeClr>
            </a:solidFill>
          </a:ln>
          <a:extLst>
            <a:ext uri="{909E8E84-426E-40DD-AFC4-6F175D3DCCD1}">
              <a14:hiddenFill xmlns:a14="http://schemas.microsoft.com/office/drawing/2010/main">
                <a:solidFill>
                  <a:srgbClr val="FFFFFF"/>
                </a:solidFill>
              </a14:hiddenFill>
            </a:ext>
          </a:extLst>
        </p:spPr>
      </p:pic>
      <p:pic>
        <p:nvPicPr>
          <p:cNvPr id="19" name="Picture 4" descr="http://theochem.org/~andreas/images/network.jpg"/>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5707978" y="1057276"/>
            <a:ext cx="2521622" cy="2905124"/>
          </a:xfrm>
          <a:prstGeom prst="roundRect">
            <a:avLst>
              <a:gd name="adj" fmla="val 4358"/>
            </a:avLst>
          </a:prstGeom>
          <a:noFill/>
          <a:ln>
            <a:solidFill>
              <a:schemeClr val="accent5">
                <a:lumMod val="75000"/>
              </a:schemeClr>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823422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sz="3600" dirty="0"/>
              <a:t>Въпрос</a:t>
            </a:r>
            <a:endParaRPr lang="en-US" sz="3600" dirty="0"/>
          </a:p>
        </p:txBody>
      </p:sp>
      <p:sp>
        <p:nvSpPr>
          <p:cNvPr id="3" name="Content Placeholder 2"/>
          <p:cNvSpPr>
            <a:spLocks noGrp="1"/>
          </p:cNvSpPr>
          <p:nvPr>
            <p:ph idx="1"/>
          </p:nvPr>
        </p:nvSpPr>
        <p:spPr>
          <a:xfrm>
            <a:off x="152400" y="914400"/>
            <a:ext cx="8915400" cy="5791200"/>
          </a:xfrm>
        </p:spPr>
        <p:txBody>
          <a:bodyPr/>
          <a:lstStyle/>
          <a:p>
            <a:pPr lvl="0"/>
            <a:r>
              <a:rPr lang="bg-BG" dirty="0" smtClean="0">
                <a:effectLst/>
              </a:rPr>
              <a:t>Кой от изброените протоколи е част от Приложния слой(</a:t>
            </a:r>
            <a:r>
              <a:rPr lang="en-US" dirty="0" smtClean="0">
                <a:effectLst/>
              </a:rPr>
              <a:t>Application Layer) </a:t>
            </a:r>
            <a:r>
              <a:rPr lang="bg-BG" dirty="0" smtClean="0">
                <a:effectLst/>
              </a:rPr>
              <a:t>на </a:t>
            </a:r>
            <a:r>
              <a:rPr lang="en-US" dirty="0" smtClean="0">
                <a:effectLst/>
              </a:rPr>
              <a:t>TCP/IP </a:t>
            </a:r>
            <a:r>
              <a:rPr lang="bg-BG" dirty="0" smtClean="0">
                <a:effectLst/>
              </a:rPr>
              <a:t>модела?</a:t>
            </a:r>
            <a:endParaRPr lang="en-US" dirty="0" smtClean="0">
              <a:effectLst/>
            </a:endParaRPr>
          </a:p>
          <a:p>
            <a:pPr marL="871538" lvl="1" indent="-514350">
              <a:buFont typeface="+mj-lt"/>
              <a:buAutoNum type="alphaLcParenR"/>
            </a:pPr>
            <a:r>
              <a:rPr lang="en-US" dirty="0" smtClean="0">
                <a:effectLst/>
              </a:rPr>
              <a:t>Telnet</a:t>
            </a:r>
          </a:p>
          <a:p>
            <a:pPr marL="871538" lvl="1" indent="-514350">
              <a:buFont typeface="+mj-lt"/>
              <a:buAutoNum type="alphaLcParenR"/>
            </a:pPr>
            <a:r>
              <a:rPr lang="en-US" dirty="0" smtClean="0">
                <a:effectLst/>
              </a:rPr>
              <a:t>TCP</a:t>
            </a:r>
          </a:p>
          <a:p>
            <a:pPr marL="871538" lvl="1" indent="-514350">
              <a:buFont typeface="+mj-lt"/>
              <a:buAutoNum type="alphaLcParenR"/>
            </a:pPr>
            <a:r>
              <a:rPr lang="en-US" dirty="0" smtClean="0">
                <a:effectLst/>
              </a:rPr>
              <a:t>IPv4</a:t>
            </a:r>
          </a:p>
          <a:p>
            <a:pPr marL="871538" lvl="1" indent="-514350">
              <a:buFont typeface="+mj-lt"/>
              <a:buAutoNum type="alphaLcParenR"/>
            </a:pPr>
            <a:r>
              <a:rPr lang="en-US" dirty="0" smtClean="0">
                <a:effectLst/>
              </a:rPr>
              <a:t>IPv6</a:t>
            </a:r>
          </a:p>
          <a:p>
            <a:pPr marL="871538" lvl="1" indent="-514350">
              <a:buFont typeface="+mj-lt"/>
              <a:buAutoNum type="alphaLcParenR"/>
            </a:pPr>
            <a:r>
              <a:rPr lang="bg-BG" dirty="0" smtClean="0">
                <a:effectLst/>
              </a:rPr>
              <a:t>Всеки от изброените</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43</a:t>
            </a:fld>
            <a:endParaRPr lang="en-US" dirty="0"/>
          </a:p>
        </p:txBody>
      </p:sp>
      <p:sp>
        <p:nvSpPr>
          <p:cNvPr id="5" name="Oval 4"/>
          <p:cNvSpPr/>
          <p:nvPr/>
        </p:nvSpPr>
        <p:spPr>
          <a:xfrm>
            <a:off x="449472" y="2590800"/>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138888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sz="3600" dirty="0"/>
              <a:t>Отговор</a:t>
            </a:r>
            <a:endParaRPr lang="en-US" sz="3600" dirty="0"/>
          </a:p>
        </p:txBody>
      </p:sp>
      <p:sp>
        <p:nvSpPr>
          <p:cNvPr id="3" name="Content Placeholder 2"/>
          <p:cNvSpPr>
            <a:spLocks noGrp="1"/>
          </p:cNvSpPr>
          <p:nvPr>
            <p:ph idx="1"/>
          </p:nvPr>
        </p:nvSpPr>
        <p:spPr>
          <a:xfrm>
            <a:off x="228600" y="762000"/>
            <a:ext cx="8763000" cy="5791200"/>
          </a:xfrm>
        </p:spPr>
        <p:txBody>
          <a:bodyPr/>
          <a:lstStyle/>
          <a:p>
            <a:pPr>
              <a:spcBef>
                <a:spcPts val="0"/>
              </a:spcBef>
            </a:pPr>
            <a:r>
              <a:rPr lang="en-US" dirty="0" smtClean="0">
                <a:effectLst/>
              </a:rPr>
              <a:t>Telnet</a:t>
            </a:r>
            <a:r>
              <a:rPr lang="en-US" dirty="0"/>
              <a:t> </a:t>
            </a:r>
            <a:r>
              <a:rPr lang="ru-RU" dirty="0" smtClean="0"/>
              <a:t>е </a:t>
            </a:r>
            <a:r>
              <a:rPr lang="ru-RU" dirty="0"/>
              <a:t>стандартен протокол за емулиране на терминал в семейството на TCP/IP. Използва се за отдалечено терминално свързване, позволявайки на потребители да се логват в отдалечени системи и да използват ресурси така все едно са свързани към локална система</a:t>
            </a:r>
            <a:r>
              <a:rPr lang="ru-RU" dirty="0" smtClean="0"/>
              <a:t>.</a:t>
            </a:r>
            <a:endParaRPr lang="en-US" dirty="0" smtClean="0"/>
          </a:p>
          <a:p>
            <a:pPr>
              <a:spcBef>
                <a:spcPts val="0"/>
              </a:spcBef>
            </a:pPr>
            <a:r>
              <a:rPr lang="bg-BG" dirty="0" smtClean="0">
                <a:effectLst/>
              </a:rPr>
              <a:t>Информация: </a:t>
            </a:r>
            <a:r>
              <a:rPr lang="en-US" dirty="0">
                <a:effectLst/>
                <a:hlinkClick r:id="rId2"/>
              </a:rPr>
              <a:t>http://</a:t>
            </a:r>
            <a:r>
              <a:rPr lang="en-US" dirty="0" smtClean="0">
                <a:effectLst/>
                <a:hlinkClick r:id="rId2"/>
              </a:rPr>
              <a:t>bg.wikipedia.org/wiki/TCP/IP</a:t>
            </a:r>
            <a:endParaRPr lang="bg-BG" dirty="0" smtClean="0">
              <a:effectLst/>
            </a:endParaRPr>
          </a:p>
          <a:p>
            <a:pPr>
              <a:spcBef>
                <a:spcPts val="0"/>
              </a:spcBef>
            </a:pPr>
            <a:r>
              <a:rPr lang="en-US" dirty="0">
                <a:effectLst/>
                <a:hlinkClick r:id="rId3"/>
              </a:rPr>
              <a:t>http://en.wikipedia.org/wiki/TCP/IP_model</a:t>
            </a:r>
            <a:endParaRPr lang="en-US" dirty="0" smtClean="0">
              <a:effectLst/>
            </a:endParaRP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44</a:t>
            </a:fld>
            <a:endParaRPr lang="en-US" dirty="0"/>
          </a:p>
        </p:txBody>
      </p:sp>
    </p:spTree>
    <p:extLst>
      <p:ext uri="{BB962C8B-B14F-4D97-AF65-F5344CB8AC3E}">
        <p14:creationId xmlns:p14="http://schemas.microsoft.com/office/powerpoint/2010/main" val="92507190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ctrTitle"/>
          </p:nvPr>
        </p:nvSpPr>
        <p:spPr>
          <a:xfrm>
            <a:off x="609600" y="4603045"/>
            <a:ext cx="7924800" cy="685800"/>
          </a:xfrm>
        </p:spPr>
        <p:txBody>
          <a:bodyPr/>
          <a:lstStyle/>
          <a:p>
            <a:r>
              <a:rPr lang="bg-BG" dirty="0" smtClean="0"/>
              <a:t>Устройство на Интернет</a:t>
            </a:r>
            <a:endParaRPr lang="en-US" dirty="0"/>
          </a:p>
        </p:txBody>
      </p:sp>
      <p:sp>
        <p:nvSpPr>
          <p:cNvPr id="9" name="Subtitle 2"/>
          <p:cNvSpPr>
            <a:spLocks noGrp="1"/>
          </p:cNvSpPr>
          <p:nvPr>
            <p:ph type="subTitle" idx="1"/>
          </p:nvPr>
        </p:nvSpPr>
        <p:spPr>
          <a:xfrm>
            <a:off x="609600" y="5410200"/>
            <a:ext cx="7924800" cy="1026320"/>
          </a:xfrm>
        </p:spPr>
        <p:txBody>
          <a:bodyPr/>
          <a:lstStyle/>
          <a:p>
            <a:r>
              <a:rPr lang="ru-RU" dirty="0"/>
              <a:t>Интернет, протоколи, услуги, WWW, HTTP, </a:t>
            </a:r>
            <a:r>
              <a:rPr lang="en-US" dirty="0" smtClean="0"/>
              <a:t>FTP, </a:t>
            </a:r>
            <a:r>
              <a:rPr lang="ru-RU" dirty="0" smtClean="0"/>
              <a:t>SMTP</a:t>
            </a:r>
            <a:r>
              <a:rPr lang="en-US" dirty="0" smtClean="0"/>
              <a:t>, POP3, IMAP, WebDAV</a:t>
            </a:r>
            <a:r>
              <a:rPr lang="ru-RU" dirty="0" smtClean="0"/>
              <a:t>,</a:t>
            </a:r>
            <a:r>
              <a:rPr lang="en-US" dirty="0" smtClean="0"/>
              <a:t> IP, DNS, …</a:t>
            </a:r>
            <a:endParaRPr lang="ru-RU" dirty="0"/>
          </a:p>
        </p:txBody>
      </p:sp>
      <p:pic>
        <p:nvPicPr>
          <p:cNvPr id="10" name="Picture 2" descr="http://www.moderno.info/wp-content/uploads/2009/04/internet-network.jpg"/>
          <p:cNvPicPr>
            <a:picLocks noChangeAspect="1" noChangeArrowheads="1"/>
          </p:cNvPicPr>
          <p:nvPr/>
        </p:nvPicPr>
        <p:blipFill>
          <a:blip r:embed="rId2">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rot="21428012">
            <a:off x="603602" y="1110739"/>
            <a:ext cx="3200400" cy="2928366"/>
          </a:xfrm>
          <a:prstGeom prst="roundRect">
            <a:avLst>
              <a:gd name="adj" fmla="val 3174"/>
            </a:avLst>
          </a:prstGeom>
          <a:noFill/>
          <a:ln>
            <a:solidFill>
              <a:schemeClr val="tx2">
                <a:lumMod val="40000"/>
                <a:lumOff val="60000"/>
                <a:alpha val="50000"/>
              </a:schemeClr>
            </a:solidFill>
          </a:ln>
          <a:extLst>
            <a:ext uri="{909E8E84-426E-40DD-AFC4-6F175D3DCCD1}">
              <a14:hiddenFill xmlns:a14="http://schemas.microsoft.com/office/drawing/2010/main">
                <a:solidFill>
                  <a:srgbClr val="FFFFFF"/>
                </a:solidFill>
              </a14:hiddenFill>
            </a:ext>
          </a:extLst>
        </p:spPr>
      </p:pic>
      <p:pic>
        <p:nvPicPr>
          <p:cNvPr id="11" name="Picture 8" descr="http://blogs.ec.europa.eu/neelie-kroes/files/internet-of-things1.jpg"/>
          <p:cNvPicPr>
            <a:picLocks noChangeAspect="1" noChangeArrowheads="1"/>
          </p:cNvPicPr>
          <p:nvPr/>
        </p:nvPicPr>
        <p:blipFill>
          <a:blip r:embed="rId3">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rot="153387">
            <a:off x="4951615" y="1110739"/>
            <a:ext cx="3582098" cy="2928366"/>
          </a:xfrm>
          <a:prstGeom prst="roundRect">
            <a:avLst>
              <a:gd name="adj" fmla="val 3174"/>
            </a:avLst>
          </a:prstGeom>
          <a:noFill/>
          <a:ln>
            <a:solidFill>
              <a:schemeClr val="tx2">
                <a:lumMod val="40000"/>
                <a:lumOff val="60000"/>
                <a:alpha val="50000"/>
              </a:schemeClr>
            </a:solidFill>
          </a:ln>
          <a:extLst>
            <a:ext uri="{909E8E84-426E-40DD-AFC4-6F175D3DCCD1}">
              <a14:hiddenFill xmlns:a14="http://schemas.microsoft.com/office/drawing/2010/main">
                <a:solidFill>
                  <a:srgbClr val="FFFFFF"/>
                </a:solidFill>
              </a14:hiddenFill>
            </a:ext>
          </a:extLst>
        </p:spPr>
      </p:pic>
      <p:pic>
        <p:nvPicPr>
          <p:cNvPr id="12" name="Picture 4" descr="http://t2.gstatic.com/images?q=tbn:uhIC_U9BjeZ7SM:http://www.theredwoodmotel.com/images/internet.jpg&amp;t=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64113" y="2689124"/>
            <a:ext cx="2009776" cy="1580812"/>
          </a:xfrm>
          <a:prstGeom prst="roundRect">
            <a:avLst>
              <a:gd name="adj" fmla="val 6669"/>
            </a:avLst>
          </a:prstGeom>
          <a:noFill/>
          <a:ln>
            <a:solidFill>
              <a:schemeClr val="accent4">
                <a:lumMod val="75000"/>
                <a:alpha val="50000"/>
              </a:schemeClr>
            </a:solidFill>
          </a:ln>
          <a:extLst>
            <a:ext uri="{909E8E84-426E-40DD-AFC4-6F175D3DCCD1}">
              <a14:hiddenFill xmlns:a14="http://schemas.microsoft.com/office/drawing/2010/main">
                <a:solidFill>
                  <a:srgbClr val="FFFFFF"/>
                </a:solidFill>
              </a14:hiddenFill>
            </a:ext>
          </a:extLst>
        </p:spPr>
      </p:pic>
      <p:pic>
        <p:nvPicPr>
          <p:cNvPr id="16" name="Picture 6" descr="http://www.clarkeinternetmarketing.com/internet-marketing.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55457" y="533400"/>
            <a:ext cx="2227088" cy="1755336"/>
          </a:xfrm>
          <a:prstGeom prst="roundRect">
            <a:avLst>
              <a:gd name="adj" fmla="val 6669"/>
            </a:avLst>
          </a:prstGeom>
          <a:noFill/>
          <a:ln>
            <a:solidFill>
              <a:schemeClr val="accent4">
                <a:lumMod val="75000"/>
              </a:schemeClr>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975094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sz="3600" dirty="0"/>
              <a:t>Въпрос</a:t>
            </a:r>
            <a:endParaRPr lang="en-US" sz="3600" dirty="0"/>
          </a:p>
        </p:txBody>
      </p:sp>
      <p:sp>
        <p:nvSpPr>
          <p:cNvPr id="3" name="Content Placeholder 2"/>
          <p:cNvSpPr>
            <a:spLocks noGrp="1"/>
          </p:cNvSpPr>
          <p:nvPr>
            <p:ph idx="1"/>
          </p:nvPr>
        </p:nvSpPr>
        <p:spPr/>
        <p:txBody>
          <a:bodyPr/>
          <a:lstStyle/>
          <a:p>
            <a:r>
              <a:rPr lang="bg-BG" dirty="0" smtClean="0"/>
              <a:t>Какво стои зад абревиатурата </a:t>
            </a:r>
            <a:r>
              <a:rPr lang="en-US" dirty="0" smtClean="0"/>
              <a:t>SMTP ?</a:t>
            </a:r>
            <a:endParaRPr lang="bg-BG" dirty="0" smtClean="0"/>
          </a:p>
          <a:p>
            <a:pPr marL="871538" lvl="1" indent="-514350">
              <a:buFont typeface="+mj-lt"/>
              <a:buAutoNum type="alphaLcParenR"/>
            </a:pPr>
            <a:r>
              <a:rPr lang="en-US" dirty="0" smtClean="0"/>
              <a:t>Simple Multimedia Transfer Protocol</a:t>
            </a:r>
          </a:p>
          <a:p>
            <a:pPr marL="871538" lvl="1" indent="-514350">
              <a:buFont typeface="+mj-lt"/>
              <a:buAutoNum type="alphaLcParenR"/>
            </a:pPr>
            <a:r>
              <a:rPr lang="en-US" dirty="0" smtClean="0"/>
              <a:t>Smart Mail Tracking Protocol</a:t>
            </a:r>
          </a:p>
          <a:p>
            <a:pPr marL="871538" lvl="1" indent="-514350">
              <a:buFont typeface="+mj-lt"/>
              <a:buAutoNum type="alphaLcParenR"/>
            </a:pPr>
            <a:r>
              <a:rPr lang="en-US" dirty="0" smtClean="0"/>
              <a:t>Super Mobile Tuning Practices</a:t>
            </a:r>
          </a:p>
          <a:p>
            <a:pPr marL="871538" lvl="1" indent="-514350">
              <a:buFont typeface="+mj-lt"/>
              <a:buAutoNum type="alphaLcParenR"/>
            </a:pPr>
            <a:r>
              <a:rPr lang="en-US" dirty="0" smtClean="0"/>
              <a:t>Smart Multimedia Tuning Practices</a:t>
            </a:r>
          </a:p>
          <a:p>
            <a:pPr marL="871538" lvl="1" indent="-514350">
              <a:buFont typeface="+mj-lt"/>
              <a:buAutoNum type="alphaLcParenR"/>
            </a:pPr>
            <a:r>
              <a:rPr lang="en-US" dirty="0" smtClean="0"/>
              <a:t>Simple Mail Transfer Protocol</a:t>
            </a:r>
          </a:p>
          <a:p>
            <a:pPr marL="871538" lvl="1" indent="-514350">
              <a:buFont typeface="+mj-lt"/>
              <a:buAutoNum type="alphaLcParenR"/>
            </a:pPr>
            <a:r>
              <a:rPr lang="en-US" dirty="0" smtClean="0"/>
              <a:t>Simple Mail Tracking Protocol</a:t>
            </a:r>
          </a:p>
          <a:p>
            <a:pPr marL="871538" lvl="1" indent="-514350">
              <a:buFont typeface="+mj-lt"/>
              <a:buAutoNum type="alphaLcParenR"/>
            </a:pPr>
            <a:r>
              <a:rPr lang="en-US" dirty="0" smtClean="0"/>
              <a:t>Smart Mail Tracking Practices</a:t>
            </a:r>
          </a:p>
          <a:p>
            <a:pPr marL="871538" lvl="1" indent="-514350">
              <a:buFont typeface="+mj-lt"/>
              <a:buAutoNum type="alphaLcParenR"/>
            </a:pPr>
            <a:endParaRPr lang="bg-BG"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46</a:t>
            </a:fld>
            <a:endParaRPr lang="en-US" dirty="0"/>
          </a:p>
        </p:txBody>
      </p:sp>
      <p:sp>
        <p:nvSpPr>
          <p:cNvPr id="5" name="Oval 4"/>
          <p:cNvSpPr/>
          <p:nvPr/>
        </p:nvSpPr>
        <p:spPr>
          <a:xfrm>
            <a:off x="457200" y="4114800"/>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214780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sz="3600" dirty="0"/>
              <a:t>Отговор</a:t>
            </a:r>
            <a:endParaRPr lang="en-US" sz="3600"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47</a:t>
            </a:fld>
            <a:endParaRPr lang="en-US" dirty="0"/>
          </a:p>
        </p:txBody>
      </p:sp>
      <p:sp>
        <p:nvSpPr>
          <p:cNvPr id="5" name="Content Placeholder 4"/>
          <p:cNvSpPr>
            <a:spLocks noGrp="1"/>
          </p:cNvSpPr>
          <p:nvPr>
            <p:ph idx="1"/>
          </p:nvPr>
        </p:nvSpPr>
        <p:spPr>
          <a:xfrm>
            <a:off x="228600" y="685800"/>
            <a:ext cx="8686800" cy="5791200"/>
          </a:xfrm>
        </p:spPr>
        <p:txBody>
          <a:bodyPr/>
          <a:lstStyle/>
          <a:p>
            <a:pPr>
              <a:lnSpc>
                <a:spcPct val="100000"/>
              </a:lnSpc>
            </a:pPr>
            <a:r>
              <a:rPr lang="ru-RU" sz="2800" dirty="0"/>
              <a:t>SMTP (Simple Mail Transfer Protocol) е Интернет стандарт host-to-host имейл транспортен протокол и традиционно оперира с </a:t>
            </a:r>
            <a:r>
              <a:rPr lang="ru-RU" sz="2800" dirty="0">
                <a:hlinkClick r:id="rId2" tooltip="TCP"/>
              </a:rPr>
              <a:t>TCP</a:t>
            </a:r>
            <a:r>
              <a:rPr lang="ru-RU" sz="2800" dirty="0"/>
              <a:t> порт 25. SMTP протокола се използва от повечето имейл системи, който изпращат поща. Писмата след това могат да се изтеглят с </a:t>
            </a:r>
            <a:r>
              <a:rPr lang="ru-RU" sz="2800" dirty="0">
                <a:hlinkClick r:id="rId3" tooltip="POP3"/>
              </a:rPr>
              <a:t>POP3</a:t>
            </a:r>
            <a:r>
              <a:rPr lang="ru-RU" sz="2800" dirty="0"/>
              <a:t> или </a:t>
            </a:r>
            <a:r>
              <a:rPr lang="ru-RU" sz="2800" dirty="0">
                <a:hlinkClick r:id="rId4" tooltip="IMAP"/>
              </a:rPr>
              <a:t>IMAP</a:t>
            </a:r>
            <a:r>
              <a:rPr lang="ru-RU" sz="2800" dirty="0"/>
              <a:t> от локален клиент или програма. Широко разпространение е получил в началото на 80-те години (1980</a:t>
            </a:r>
            <a:r>
              <a:rPr lang="ru-RU" sz="2800" dirty="0" smtClean="0"/>
              <a:t>)</a:t>
            </a:r>
            <a:r>
              <a:rPr lang="en-US" sz="2800" dirty="0" smtClean="0"/>
              <a:t>. </a:t>
            </a:r>
          </a:p>
          <a:p>
            <a:pPr>
              <a:lnSpc>
                <a:spcPct val="100000"/>
              </a:lnSpc>
            </a:pPr>
            <a:r>
              <a:rPr lang="bg-BG" sz="2800" dirty="0" smtClean="0"/>
              <a:t>Информация: </a:t>
            </a:r>
            <a:r>
              <a:rPr lang="en-US" sz="2800" dirty="0">
                <a:hlinkClick r:id="rId5"/>
              </a:rPr>
              <a:t>http://</a:t>
            </a:r>
            <a:r>
              <a:rPr lang="en-US" sz="2800" dirty="0" smtClean="0">
                <a:hlinkClick r:id="rId5"/>
              </a:rPr>
              <a:t>bg.wikipedia.org/wiki/SMTP</a:t>
            </a:r>
            <a:endParaRPr lang="bg-BG" sz="2800" dirty="0" smtClean="0"/>
          </a:p>
          <a:p>
            <a:pPr>
              <a:lnSpc>
                <a:spcPct val="100000"/>
              </a:lnSpc>
            </a:pPr>
            <a:r>
              <a:rPr lang="en-US" sz="2800" dirty="0">
                <a:hlinkClick r:id="rId6"/>
              </a:rPr>
              <a:t>http://en.wikipedia.org/wiki/Simple_Mail_Transfer_Protocol</a:t>
            </a:r>
            <a:endParaRPr lang="bg-BG" sz="2800" dirty="0" smtClean="0"/>
          </a:p>
          <a:p>
            <a:pPr>
              <a:lnSpc>
                <a:spcPct val="100000"/>
              </a:lnSpc>
            </a:pPr>
            <a:endParaRPr lang="en-US" sz="2800" dirty="0"/>
          </a:p>
        </p:txBody>
      </p:sp>
    </p:spTree>
    <p:extLst>
      <p:ext uri="{BB962C8B-B14F-4D97-AF65-F5344CB8AC3E}">
        <p14:creationId xmlns:p14="http://schemas.microsoft.com/office/powerpoint/2010/main" val="3007595154"/>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http://lovechtoday.com/wp-content/uploads/2010/06/chat.jpg"/>
          <p:cNvPicPr>
            <a:picLocks noChangeAspect="1" noChangeArrowheads="1"/>
          </p:cNvPicPr>
          <p:nvPr/>
        </p:nvPicPr>
        <p:blipFill rotWithShape="1">
          <a:blip r:embed="rId2" cstate="screen">
            <a:extLst>
              <a:ext uri="{28A0092B-C50C-407E-A947-70E740481C1C}">
                <a14:useLocalDpi xmlns:a14="http://schemas.microsoft.com/office/drawing/2010/main" val="0"/>
              </a:ext>
            </a:extLst>
          </a:blip>
          <a:srcRect/>
          <a:stretch/>
        </p:blipFill>
        <p:spPr bwMode="auto">
          <a:xfrm rot="152396">
            <a:off x="3976856" y="3354764"/>
            <a:ext cx="1404454" cy="872582"/>
          </a:xfrm>
          <a:prstGeom prst="roundRect">
            <a:avLst>
              <a:gd name="adj" fmla="val 5937"/>
            </a:avLst>
          </a:prstGeom>
          <a:noFill/>
          <a:effectLst>
            <a:glow rad="101600">
              <a:schemeClr val="accent4">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14" name="Picture 10" descr="http://1.bp.blogspot.com/_ATrMk7tZ_Xk/SYGzx86iLhI/AAAAAAAAAaA/cexXgCffaLQ/s400/fring_00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93283" y="4159260"/>
            <a:ext cx="1624004" cy="2165340"/>
          </a:xfrm>
          <a:prstGeom prst="rect">
            <a:avLst/>
          </a:prstGeom>
          <a:noFill/>
          <a:extLst>
            <a:ext uri="{909E8E84-426E-40DD-AFC4-6F175D3DCCD1}">
              <a14:hiddenFill xmlns:a14="http://schemas.microsoft.com/office/drawing/2010/main">
                <a:solidFill>
                  <a:srgbClr val="FFFFFF"/>
                </a:solidFill>
              </a14:hiddenFill>
            </a:ext>
          </a:extLst>
        </p:spPr>
      </p:pic>
      <p:sp>
        <p:nvSpPr>
          <p:cNvPr id="15" name="Title 1"/>
          <p:cNvSpPr>
            <a:spLocks noGrp="1"/>
          </p:cNvSpPr>
          <p:nvPr>
            <p:ph type="ctrTitle"/>
          </p:nvPr>
        </p:nvSpPr>
        <p:spPr>
          <a:xfrm>
            <a:off x="609600" y="1057638"/>
            <a:ext cx="7924800" cy="685800"/>
          </a:xfrm>
        </p:spPr>
        <p:txBody>
          <a:bodyPr/>
          <a:lstStyle/>
          <a:p>
            <a:r>
              <a:rPr lang="bg-BG" dirty="0" smtClean="0"/>
              <a:t>Електронна комуникация</a:t>
            </a:r>
            <a:endParaRPr lang="en-US" dirty="0"/>
          </a:p>
        </p:txBody>
      </p:sp>
      <p:sp>
        <p:nvSpPr>
          <p:cNvPr id="17" name="Subtitle 2"/>
          <p:cNvSpPr>
            <a:spLocks noGrp="1"/>
          </p:cNvSpPr>
          <p:nvPr>
            <p:ph type="subTitle" idx="1"/>
          </p:nvPr>
        </p:nvSpPr>
        <p:spPr>
          <a:xfrm>
            <a:off x="609600" y="1972038"/>
            <a:ext cx="7924800" cy="914400"/>
          </a:xfrm>
        </p:spPr>
        <p:txBody>
          <a:bodyPr/>
          <a:lstStyle/>
          <a:p>
            <a:r>
              <a:rPr lang="en-US" dirty="0" smtClean="0"/>
              <a:t>E-mail, Skype, ICQ, IRC, MSN Messenger, Yahoo Messenger, </a:t>
            </a:r>
            <a:r>
              <a:rPr lang="bg-BG" dirty="0" smtClean="0"/>
              <a:t>социални мрежи,</a:t>
            </a:r>
            <a:r>
              <a:rPr lang="en-US" dirty="0" smtClean="0"/>
              <a:t> </a:t>
            </a:r>
            <a:r>
              <a:rPr lang="bg-BG" dirty="0" smtClean="0"/>
              <a:t>форуми,</a:t>
            </a:r>
            <a:r>
              <a:rPr lang="en-US" dirty="0" smtClean="0"/>
              <a:t> …</a:t>
            </a:r>
            <a:endParaRPr lang="en-US" dirty="0"/>
          </a:p>
        </p:txBody>
      </p:sp>
      <p:grpSp>
        <p:nvGrpSpPr>
          <p:cNvPr id="18" name="Group 17"/>
          <p:cNvGrpSpPr/>
          <p:nvPr/>
        </p:nvGrpSpPr>
        <p:grpSpPr>
          <a:xfrm rot="180394">
            <a:off x="813307" y="3051066"/>
            <a:ext cx="3452190" cy="3061130"/>
            <a:chOff x="838200" y="2805288"/>
            <a:chExt cx="3539067" cy="3519312"/>
          </a:xfrm>
        </p:grpSpPr>
        <p:pic>
          <p:nvPicPr>
            <p:cNvPr id="19" name="Picture 2" descr="http://t3.gstatic.com/images?q=tbn:5n-ntiWWyI6t0M:http://i47.tinypic.com/1o4rjp.jpg&amp;t=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3657600"/>
              <a:ext cx="3287538" cy="2667000"/>
            </a:xfrm>
            <a:prstGeom prst="roundRect">
              <a:avLst>
                <a:gd name="adj" fmla="val 6932"/>
              </a:avLst>
            </a:prstGeom>
            <a:noFill/>
            <a:extLst>
              <a:ext uri="{909E8E84-426E-40DD-AFC4-6F175D3DCCD1}">
                <a14:hiddenFill xmlns:a14="http://schemas.microsoft.com/office/drawing/2010/main">
                  <a:solidFill>
                    <a:srgbClr val="FFFFFF"/>
                  </a:solidFill>
                </a14:hiddenFill>
              </a:ext>
            </a:extLst>
          </p:spPr>
        </p:pic>
        <p:pic>
          <p:nvPicPr>
            <p:cNvPr id="20" name="Picture 4" descr="http://xraycrossx.files.wordpress.com/2009/04/windows-live-messenger-2009.png?w=400&amp;h=40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67467" y="2805288"/>
              <a:ext cx="2209800" cy="1752600"/>
            </a:xfrm>
            <a:prstGeom prst="rect">
              <a:avLst/>
            </a:prstGeom>
            <a:noFill/>
            <a:extLst>
              <a:ext uri="{909E8E84-426E-40DD-AFC4-6F175D3DCCD1}">
                <a14:hiddenFill xmlns:a14="http://schemas.microsoft.com/office/drawing/2010/main">
                  <a:solidFill>
                    <a:srgbClr val="FFFFFF"/>
                  </a:solidFill>
                </a14:hiddenFill>
              </a:ext>
            </a:extLst>
          </p:spPr>
        </p:pic>
      </p:grpSp>
      <p:pic>
        <p:nvPicPr>
          <p:cNvPr id="21" name="Picture 6" descr="http://t3.gstatic.com/images?q=tbn:55pvRVJ05X0-1M:http://i5.photobucket.com/albums/y160/Focke_Wulf-190/InstanM.jpg&amp;t=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21388151">
            <a:off x="5172936" y="3829858"/>
            <a:ext cx="3053731" cy="2287352"/>
          </a:xfrm>
          <a:prstGeom prst="roundRect">
            <a:avLst>
              <a:gd name="adj" fmla="val 10558"/>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88576"/>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smtClean="0"/>
              <a:t>Въпрос</a:t>
            </a:r>
            <a:endParaRPr lang="en-US" dirty="0"/>
          </a:p>
        </p:txBody>
      </p:sp>
      <p:sp>
        <p:nvSpPr>
          <p:cNvPr id="3" name="Content Placeholder 2"/>
          <p:cNvSpPr>
            <a:spLocks noGrp="1"/>
          </p:cNvSpPr>
          <p:nvPr>
            <p:ph idx="1"/>
          </p:nvPr>
        </p:nvSpPr>
        <p:spPr>
          <a:xfrm>
            <a:off x="228600" y="914400"/>
            <a:ext cx="8686800" cy="5638800"/>
          </a:xfrm>
        </p:spPr>
        <p:txBody>
          <a:bodyPr/>
          <a:lstStyle/>
          <a:p>
            <a:r>
              <a:rPr lang="bg-BG" dirty="0" smtClean="0"/>
              <a:t>С коя от изброените програми не е възможно да се обменят текстови съобщения?</a:t>
            </a:r>
          </a:p>
          <a:p>
            <a:pPr marL="0" indent="0">
              <a:buNone/>
            </a:pPr>
            <a:endParaRPr lang="bg-BG"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49</a:t>
            </a:fld>
            <a:endParaRPr lang="en-US" dirty="0"/>
          </a:p>
        </p:txBody>
      </p:sp>
      <p:sp>
        <p:nvSpPr>
          <p:cNvPr id="7" name="Oval 6"/>
          <p:cNvSpPr/>
          <p:nvPr/>
        </p:nvSpPr>
        <p:spPr>
          <a:xfrm>
            <a:off x="381000" y="5105400"/>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8" name="Rectangle 7"/>
          <p:cNvSpPr/>
          <p:nvPr/>
        </p:nvSpPr>
        <p:spPr>
          <a:xfrm>
            <a:off x="508000" y="1905000"/>
            <a:ext cx="7460922" cy="5709255"/>
          </a:xfrm>
          <a:prstGeom prst="rect">
            <a:avLst/>
          </a:prstGeom>
        </p:spPr>
        <p:txBody>
          <a:bodyPr wrap="square">
            <a:spAutoFit/>
          </a:bodyPr>
          <a:lstStyle/>
          <a:p>
            <a:pPr>
              <a:lnSpc>
                <a:spcPts val="3800"/>
              </a:lnSpc>
              <a:spcBef>
                <a:spcPts val="600"/>
              </a:spcBef>
              <a:spcAft>
                <a:spcPts val="600"/>
              </a:spcAft>
              <a:buClr>
                <a:srgbClr val="8FD600"/>
              </a:buClr>
            </a:pPr>
            <a:endParaRPr lang="en-US" sz="2800" b="1" dirty="0" smtClean="0">
              <a:solidFill>
                <a:srgbClr val="CCFF66">
                  <a:lumMod val="40000"/>
                  <a:lumOff val="60000"/>
                </a:srgbClr>
              </a:solidFill>
              <a:effectLst>
                <a:outerShdw blurRad="38100" dist="38100" dir="2700000" algn="tl">
                  <a:srgbClr val="000000">
                    <a:alpha val="43137"/>
                  </a:srgbClr>
                </a:outerShdw>
              </a:effectLst>
              <a:latin typeface="Corbel"/>
            </a:endParaRPr>
          </a:p>
          <a:p>
            <a:pPr marL="414338" indent="-514350">
              <a:lnSpc>
                <a:spcPts val="3800"/>
              </a:lnSpc>
              <a:spcBef>
                <a:spcPts val="600"/>
              </a:spcBef>
              <a:spcAft>
                <a:spcPts val="600"/>
              </a:spcAft>
              <a:buClr>
                <a:srgbClr val="8FD600"/>
              </a:buClr>
              <a:buFont typeface="+mj-lt"/>
              <a:buAutoNum type="alphaLcParenR"/>
            </a:pPr>
            <a:r>
              <a:rPr lang="en-US" sz="2800" b="1" dirty="0" err="1" smtClean="0">
                <a:solidFill>
                  <a:srgbClr val="CCFF66">
                    <a:lumMod val="40000"/>
                    <a:lumOff val="60000"/>
                  </a:srgbClr>
                </a:solidFill>
                <a:effectLst>
                  <a:outerShdw blurRad="38100" dist="38100" dir="2700000" algn="tl">
                    <a:srgbClr val="000000">
                      <a:alpha val="43137"/>
                    </a:srgbClr>
                  </a:outerShdw>
                </a:effectLst>
                <a:latin typeface="Corbel"/>
              </a:rPr>
              <a:t>TeamViewer</a:t>
            </a:r>
            <a:endParaRPr lang="en-US" sz="2800" b="1" dirty="0" smtClean="0">
              <a:solidFill>
                <a:srgbClr val="CCFF66">
                  <a:lumMod val="40000"/>
                  <a:lumOff val="60000"/>
                </a:srgbClr>
              </a:solidFill>
              <a:effectLst>
                <a:outerShdw blurRad="38100" dist="38100" dir="2700000" algn="tl">
                  <a:srgbClr val="000000">
                    <a:alpha val="43137"/>
                  </a:srgbClr>
                </a:outerShdw>
              </a:effectLst>
              <a:latin typeface="Corbel"/>
            </a:endParaRPr>
          </a:p>
          <a:p>
            <a:pPr marL="414338" indent="-514350">
              <a:lnSpc>
                <a:spcPts val="3800"/>
              </a:lnSpc>
              <a:spcBef>
                <a:spcPts val="600"/>
              </a:spcBef>
              <a:spcAft>
                <a:spcPts val="600"/>
              </a:spcAft>
              <a:buClr>
                <a:srgbClr val="8FD600"/>
              </a:buClr>
              <a:buFont typeface="+mj-lt"/>
              <a:buAutoNum type="alphaLcParenR"/>
            </a:pPr>
            <a:r>
              <a:rPr lang="en-US" sz="2800" b="1" dirty="0" err="1" smtClean="0">
                <a:solidFill>
                  <a:srgbClr val="CCFF66">
                    <a:lumMod val="40000"/>
                    <a:lumOff val="60000"/>
                  </a:srgbClr>
                </a:solidFill>
                <a:effectLst>
                  <a:outerShdw blurRad="38100" dist="38100" dir="2700000" algn="tl">
                    <a:srgbClr val="000000">
                      <a:alpha val="43137"/>
                    </a:srgbClr>
                  </a:outerShdw>
                </a:effectLst>
                <a:latin typeface="Corbel"/>
              </a:rPr>
              <a:t>Digsby</a:t>
            </a:r>
            <a:endParaRPr lang="en-US" sz="2800" b="1" dirty="0" smtClean="0">
              <a:solidFill>
                <a:srgbClr val="CCFF66">
                  <a:lumMod val="40000"/>
                  <a:lumOff val="60000"/>
                </a:srgbClr>
              </a:solidFill>
              <a:effectLst>
                <a:outerShdw blurRad="38100" dist="38100" dir="2700000" algn="tl">
                  <a:srgbClr val="000000">
                    <a:alpha val="43137"/>
                  </a:srgbClr>
                </a:outerShdw>
              </a:effectLst>
              <a:latin typeface="Corbel"/>
            </a:endParaRPr>
          </a:p>
          <a:p>
            <a:pPr marL="414338" indent="-514350">
              <a:lnSpc>
                <a:spcPts val="3800"/>
              </a:lnSpc>
              <a:spcBef>
                <a:spcPts val="600"/>
              </a:spcBef>
              <a:spcAft>
                <a:spcPts val="600"/>
              </a:spcAft>
              <a:buClr>
                <a:srgbClr val="8FD600"/>
              </a:buClr>
              <a:buFont typeface="+mj-lt"/>
              <a:buAutoNum type="alphaLcParenR"/>
            </a:pPr>
            <a:r>
              <a:rPr lang="en-US" sz="2800" b="1" dirty="0" err="1" smtClean="0">
                <a:solidFill>
                  <a:srgbClr val="CCFF66">
                    <a:lumMod val="40000"/>
                    <a:lumOff val="60000"/>
                  </a:srgbClr>
                </a:solidFill>
                <a:effectLst>
                  <a:outerShdw blurRad="38100" dist="38100" dir="2700000" algn="tl">
                    <a:srgbClr val="000000">
                      <a:alpha val="43137"/>
                    </a:srgbClr>
                  </a:outerShdw>
                </a:effectLst>
                <a:latin typeface="Corbel"/>
              </a:rPr>
              <a:t>Adium</a:t>
            </a:r>
            <a:endParaRPr lang="en-US" sz="2800" b="1" dirty="0" smtClean="0">
              <a:solidFill>
                <a:srgbClr val="CCFF66">
                  <a:lumMod val="40000"/>
                  <a:lumOff val="60000"/>
                </a:srgbClr>
              </a:solidFill>
              <a:effectLst>
                <a:outerShdw blurRad="38100" dist="38100" dir="2700000" algn="tl">
                  <a:srgbClr val="000000">
                    <a:alpha val="43137"/>
                  </a:srgbClr>
                </a:outerShdw>
              </a:effectLst>
              <a:latin typeface="Corbel"/>
            </a:endParaRPr>
          </a:p>
          <a:p>
            <a:pPr marL="414338" indent="-514350">
              <a:lnSpc>
                <a:spcPts val="3800"/>
              </a:lnSpc>
              <a:spcBef>
                <a:spcPts val="600"/>
              </a:spcBef>
              <a:spcAft>
                <a:spcPts val="600"/>
              </a:spcAft>
              <a:buClr>
                <a:srgbClr val="8FD600"/>
              </a:buClr>
              <a:buFont typeface="+mj-lt"/>
              <a:buAutoNum type="alphaLcParenR"/>
            </a:pPr>
            <a:r>
              <a:rPr lang="en-US" sz="2800" b="1" dirty="0" smtClean="0">
                <a:solidFill>
                  <a:srgbClr val="CCFF66">
                    <a:lumMod val="40000"/>
                    <a:lumOff val="60000"/>
                  </a:srgbClr>
                </a:solidFill>
                <a:effectLst>
                  <a:outerShdw blurRad="38100" dist="38100" dir="2700000" algn="tl">
                    <a:srgbClr val="000000">
                      <a:alpha val="43137"/>
                    </a:srgbClr>
                  </a:outerShdw>
                </a:effectLst>
                <a:latin typeface="Corbel"/>
              </a:rPr>
              <a:t>Pidgin</a:t>
            </a:r>
          </a:p>
          <a:p>
            <a:pPr marL="414338" indent="-514350">
              <a:lnSpc>
                <a:spcPts val="3800"/>
              </a:lnSpc>
              <a:spcBef>
                <a:spcPts val="600"/>
              </a:spcBef>
              <a:spcAft>
                <a:spcPts val="600"/>
              </a:spcAft>
              <a:buClr>
                <a:srgbClr val="8FD600"/>
              </a:buClr>
              <a:buFont typeface="+mj-lt"/>
              <a:buAutoNum type="alphaLcParenR"/>
            </a:pPr>
            <a:r>
              <a:rPr lang="bg-BG" sz="2800" b="1" dirty="0" smtClean="0">
                <a:solidFill>
                  <a:srgbClr val="CCFF66">
                    <a:lumMod val="40000"/>
                    <a:lumOff val="60000"/>
                  </a:srgbClr>
                </a:solidFill>
                <a:effectLst>
                  <a:outerShdw blurRad="38100" dist="38100" dir="2700000" algn="tl">
                    <a:srgbClr val="000000">
                      <a:alpha val="43137"/>
                    </a:srgbClr>
                  </a:outerShdw>
                </a:effectLst>
                <a:latin typeface="Corbel"/>
              </a:rPr>
              <a:t>С всички е възможно</a:t>
            </a:r>
          </a:p>
          <a:p>
            <a:pPr marL="414338" indent="-514350">
              <a:lnSpc>
                <a:spcPts val="3800"/>
              </a:lnSpc>
              <a:spcBef>
                <a:spcPts val="600"/>
              </a:spcBef>
              <a:spcAft>
                <a:spcPts val="600"/>
              </a:spcAft>
              <a:buClr>
                <a:srgbClr val="8FD600"/>
              </a:buClr>
              <a:buFont typeface="+mj-lt"/>
              <a:buAutoNum type="alphaLcParenR"/>
            </a:pPr>
            <a:r>
              <a:rPr lang="bg-BG" sz="2800" b="1" dirty="0" smtClean="0">
                <a:solidFill>
                  <a:srgbClr val="CCFF66">
                    <a:lumMod val="40000"/>
                    <a:lumOff val="60000"/>
                  </a:srgbClr>
                </a:solidFill>
                <a:effectLst>
                  <a:outerShdw blurRad="38100" dist="38100" dir="2700000" algn="tl">
                    <a:srgbClr val="000000">
                      <a:alpha val="43137"/>
                    </a:srgbClr>
                  </a:outerShdw>
                </a:effectLst>
                <a:latin typeface="Corbel"/>
              </a:rPr>
              <a:t>С нито една не е възможно</a:t>
            </a:r>
            <a:endParaRPr lang="en-US" sz="2800" b="1" dirty="0" smtClean="0">
              <a:solidFill>
                <a:srgbClr val="CCFF66">
                  <a:lumMod val="40000"/>
                  <a:lumOff val="60000"/>
                </a:srgbClr>
              </a:solidFill>
              <a:effectLst>
                <a:outerShdw blurRad="38100" dist="38100" dir="2700000" algn="tl">
                  <a:srgbClr val="000000">
                    <a:alpha val="43137"/>
                  </a:srgbClr>
                </a:outerShdw>
              </a:effectLst>
              <a:latin typeface="Corbel"/>
            </a:endParaRPr>
          </a:p>
          <a:p>
            <a:pPr marL="414338" indent="-514350">
              <a:lnSpc>
                <a:spcPts val="3800"/>
              </a:lnSpc>
              <a:spcBef>
                <a:spcPts val="600"/>
              </a:spcBef>
              <a:spcAft>
                <a:spcPts val="600"/>
              </a:spcAft>
              <a:buClr>
                <a:srgbClr val="8FD600"/>
              </a:buClr>
              <a:buFont typeface="+mj-lt"/>
              <a:buAutoNum type="alphaLcParenR"/>
            </a:pPr>
            <a:endParaRPr lang="en-US" sz="2800" b="1" dirty="0" smtClean="0">
              <a:solidFill>
                <a:srgbClr val="CCFF66">
                  <a:lumMod val="40000"/>
                  <a:lumOff val="60000"/>
                </a:srgbClr>
              </a:solidFill>
              <a:effectLst>
                <a:outerShdw blurRad="38100" dist="38100" dir="2700000" algn="tl">
                  <a:srgbClr val="000000">
                    <a:alpha val="43137"/>
                  </a:srgbClr>
                </a:outerShdw>
              </a:effectLst>
              <a:latin typeface="Corbel"/>
            </a:endParaRPr>
          </a:p>
          <a:p>
            <a:pPr marL="414338" indent="-514350">
              <a:lnSpc>
                <a:spcPts val="3800"/>
              </a:lnSpc>
              <a:spcBef>
                <a:spcPts val="600"/>
              </a:spcBef>
              <a:spcAft>
                <a:spcPts val="600"/>
              </a:spcAft>
              <a:buClr>
                <a:srgbClr val="8FD600"/>
              </a:buClr>
              <a:buFont typeface="+mj-lt"/>
              <a:buAutoNum type="alphaLcParenR"/>
            </a:pPr>
            <a:endParaRPr lang="en-US" sz="2800" b="1" dirty="0">
              <a:solidFill>
                <a:srgbClr val="CCFF66">
                  <a:lumMod val="40000"/>
                  <a:lumOff val="60000"/>
                </a:srgbClr>
              </a:solidFill>
              <a:effectLst>
                <a:outerShdw blurRad="38100" dist="38100" dir="2700000" algn="tl">
                  <a:srgbClr val="000000">
                    <a:alpha val="43137"/>
                  </a:srgbClr>
                </a:outerShdw>
              </a:effectLst>
              <a:latin typeface="Corbel"/>
            </a:endParaRPr>
          </a:p>
        </p:txBody>
      </p:sp>
    </p:spTree>
    <p:extLst>
      <p:ext uri="{BB962C8B-B14F-4D97-AF65-F5344CB8AC3E}">
        <p14:creationId xmlns:p14="http://schemas.microsoft.com/office/powerpoint/2010/main" val="37702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a:spLocks noGrp="1"/>
          </p:cNvSpPr>
          <p:nvPr>
            <p:ph type="ctrTitle"/>
          </p:nvPr>
        </p:nvSpPr>
        <p:spPr>
          <a:xfrm>
            <a:off x="609600" y="4876801"/>
            <a:ext cx="7924800" cy="685800"/>
          </a:xfrm>
        </p:spPr>
        <p:txBody>
          <a:bodyPr/>
          <a:lstStyle/>
          <a:p>
            <a:r>
              <a:rPr lang="bg-BG" dirty="0" smtClean="0"/>
              <a:t>Софтуерни системи</a:t>
            </a:r>
            <a:endParaRPr lang="en-US" dirty="0"/>
          </a:p>
        </p:txBody>
      </p:sp>
      <p:sp>
        <p:nvSpPr>
          <p:cNvPr id="10" name="Subtitle 2"/>
          <p:cNvSpPr>
            <a:spLocks noGrp="1"/>
          </p:cNvSpPr>
          <p:nvPr>
            <p:ph type="subTitle" idx="1"/>
          </p:nvPr>
        </p:nvSpPr>
        <p:spPr>
          <a:xfrm>
            <a:off x="609600" y="5603080"/>
            <a:ext cx="7924800" cy="569120"/>
          </a:xfrm>
        </p:spPr>
        <p:txBody>
          <a:bodyPr/>
          <a:lstStyle/>
          <a:p>
            <a:r>
              <a:rPr lang="bg-BG" dirty="0" smtClean="0"/>
              <a:t>Компютърен софтуер</a:t>
            </a:r>
            <a:endParaRPr lang="en-US" dirty="0"/>
          </a:p>
        </p:txBody>
      </p:sp>
      <p:pic>
        <p:nvPicPr>
          <p:cNvPr id="11" name="Picture 2" descr="http://cache.boston.com/bonzai-fba/Third_Party_Photo/2008/02/20/1204132999_0916.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99216" y="1143000"/>
            <a:ext cx="4734984" cy="3309054"/>
          </a:xfrm>
          <a:prstGeom prst="roundRect">
            <a:avLst>
              <a:gd name="adj" fmla="val 2790"/>
            </a:avLst>
          </a:prstGeom>
          <a:noFill/>
          <a:ln>
            <a:solidFill>
              <a:schemeClr val="accent5">
                <a:lumMod val="75000"/>
              </a:schemeClr>
            </a:solidFill>
          </a:ln>
          <a:extLst>
            <a:ext uri="{909E8E84-426E-40DD-AFC4-6F175D3DCCD1}">
              <a14:hiddenFill xmlns:a14="http://schemas.microsoft.com/office/drawing/2010/main">
                <a:solidFill>
                  <a:srgbClr val="FFFFFF"/>
                </a:solidFill>
              </a14:hiddenFill>
            </a:ext>
          </a:extLst>
        </p:spPr>
      </p:pic>
      <p:pic>
        <p:nvPicPr>
          <p:cNvPr id="12" name="Picture 4" descr="http://ipwatchdog.com/images/computer-cdrom.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00506">
            <a:off x="788594" y="2860587"/>
            <a:ext cx="2080471" cy="1568796"/>
          </a:xfrm>
          <a:prstGeom prst="roundRect">
            <a:avLst>
              <a:gd name="adj" fmla="val 8437"/>
            </a:avLst>
          </a:prstGeom>
          <a:ln>
            <a:solidFill>
              <a:schemeClr val="accent5">
                <a:lumMod val="60000"/>
                <a:lumOff val="40000"/>
              </a:schemeClr>
            </a:solid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3" name="Picture 6" descr="http://www.corpusconnection.com/images/software_dev.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21263900">
            <a:off x="6139486" y="2922651"/>
            <a:ext cx="2090316" cy="1551032"/>
          </a:xfrm>
          <a:prstGeom prst="roundRect">
            <a:avLst>
              <a:gd name="adj" fmla="val 8437"/>
            </a:avLst>
          </a:prstGeom>
          <a:ln>
            <a:solidFill>
              <a:schemeClr val="accent5">
                <a:lumMod val="60000"/>
                <a:lumOff val="40000"/>
              </a:schemeClr>
            </a:solid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9736305"/>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smtClean="0"/>
              <a:t>Отговор</a:t>
            </a:r>
            <a:endParaRPr lang="en-US" dirty="0"/>
          </a:p>
        </p:txBody>
      </p:sp>
      <p:sp>
        <p:nvSpPr>
          <p:cNvPr id="3" name="Content Placeholder 2"/>
          <p:cNvSpPr>
            <a:spLocks noGrp="1"/>
          </p:cNvSpPr>
          <p:nvPr>
            <p:ph idx="1"/>
          </p:nvPr>
        </p:nvSpPr>
        <p:spPr>
          <a:xfrm>
            <a:off x="228600" y="990600"/>
            <a:ext cx="8686800" cy="5638800"/>
          </a:xfrm>
        </p:spPr>
        <p:txBody>
          <a:bodyPr/>
          <a:lstStyle/>
          <a:p>
            <a:r>
              <a:rPr lang="en-US" sz="3000" dirty="0" err="1" smtClean="0"/>
              <a:t>TeamViewer</a:t>
            </a:r>
            <a:r>
              <a:rPr lang="en-US" sz="3000" dirty="0" smtClean="0"/>
              <a:t> </a:t>
            </a:r>
            <a:r>
              <a:rPr lang="bg-BG" sz="3000" dirty="0" smtClean="0"/>
              <a:t>е програма за отдалечен достъп, споделяне на файлове. Платената версия включва и функция за чат.</a:t>
            </a:r>
          </a:p>
          <a:p>
            <a:r>
              <a:rPr lang="en-US" sz="3000" dirty="0" err="1" smtClean="0"/>
              <a:t>Adium</a:t>
            </a:r>
            <a:r>
              <a:rPr lang="en-US" sz="3000" dirty="0" smtClean="0"/>
              <a:t>(Mac OS X), </a:t>
            </a:r>
            <a:r>
              <a:rPr lang="en-US" sz="3000" dirty="0" err="1" smtClean="0"/>
              <a:t>Digsby</a:t>
            </a:r>
            <a:r>
              <a:rPr lang="en-US" sz="3000" dirty="0" smtClean="0"/>
              <a:t>(Windows), Trillian(Cross-Platform) </a:t>
            </a:r>
            <a:r>
              <a:rPr lang="bg-BG" sz="3000" dirty="0" smtClean="0"/>
              <a:t>и </a:t>
            </a:r>
            <a:r>
              <a:rPr lang="en-US" sz="3000" dirty="0" smtClean="0"/>
              <a:t>Pidgin(Windows/Linux) </a:t>
            </a:r>
            <a:r>
              <a:rPr lang="bg-BG" sz="3000" dirty="0" smtClean="0"/>
              <a:t>са различни чат клиенти</a:t>
            </a:r>
            <a:r>
              <a:rPr lang="en-US" sz="3000" dirty="0" smtClean="0"/>
              <a:t>.</a:t>
            </a:r>
          </a:p>
          <a:p>
            <a:r>
              <a:rPr lang="bg-BG" sz="3000" dirty="0" smtClean="0"/>
              <a:t>Информация: </a:t>
            </a:r>
            <a:r>
              <a:rPr lang="en-US" sz="3000" dirty="0">
                <a:hlinkClick r:id="rId2"/>
              </a:rPr>
              <a:t>http://</a:t>
            </a:r>
            <a:r>
              <a:rPr lang="en-US" sz="3000" dirty="0" smtClean="0">
                <a:hlinkClick r:id="rId2"/>
              </a:rPr>
              <a:t>en.wikipedia.org/wiki/TeamViewer</a:t>
            </a:r>
            <a:endParaRPr lang="bg-BG" sz="3000" dirty="0" smtClean="0"/>
          </a:p>
          <a:p>
            <a:r>
              <a:rPr lang="bg-BG" sz="3000" dirty="0" smtClean="0"/>
              <a:t>Чат програми - </a:t>
            </a:r>
            <a:r>
              <a:rPr lang="en-US" sz="3000" dirty="0" smtClean="0">
                <a:hlinkClick r:id="rId3"/>
              </a:rPr>
              <a:t>http</a:t>
            </a:r>
            <a:r>
              <a:rPr lang="en-US" sz="3000" dirty="0">
                <a:hlinkClick r:id="rId3"/>
              </a:rPr>
              <a:t>://goo.gl/AHSwFO</a:t>
            </a:r>
            <a:r>
              <a:rPr lang="bg-BG" sz="3000" dirty="0" smtClean="0">
                <a:hlinkClick r:id="rId3"/>
              </a:rPr>
              <a:t> </a:t>
            </a:r>
            <a:endParaRPr lang="bg-BG" sz="2600"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50</a:t>
            </a:fld>
            <a:endParaRPr lang="en-US" dirty="0"/>
          </a:p>
        </p:txBody>
      </p:sp>
    </p:spTree>
    <p:extLst>
      <p:ext uri="{BB962C8B-B14F-4D97-AF65-F5344CB8AC3E}">
        <p14:creationId xmlns:p14="http://schemas.microsoft.com/office/powerpoint/2010/main" val="725555404"/>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1"/>
          <p:cNvSpPr>
            <a:spLocks noGrp="1"/>
          </p:cNvSpPr>
          <p:nvPr>
            <p:ph type="ctrTitle"/>
          </p:nvPr>
        </p:nvSpPr>
        <p:spPr>
          <a:xfrm>
            <a:off x="609600" y="4495800"/>
            <a:ext cx="7924800" cy="685800"/>
          </a:xfrm>
        </p:spPr>
        <p:txBody>
          <a:bodyPr/>
          <a:lstStyle/>
          <a:p>
            <a:r>
              <a:rPr lang="en-US" dirty="0" smtClean="0"/>
              <a:t>World Wide Web (WWW)</a:t>
            </a:r>
            <a:endParaRPr lang="en-US" dirty="0"/>
          </a:p>
        </p:txBody>
      </p:sp>
      <p:sp>
        <p:nvSpPr>
          <p:cNvPr id="25" name="Subtitle 2"/>
          <p:cNvSpPr>
            <a:spLocks noGrp="1"/>
          </p:cNvSpPr>
          <p:nvPr>
            <p:ph type="subTitle" idx="1"/>
          </p:nvPr>
        </p:nvSpPr>
        <p:spPr>
          <a:xfrm>
            <a:off x="609600" y="5334000"/>
            <a:ext cx="7924800" cy="1107280"/>
          </a:xfrm>
        </p:spPr>
        <p:txBody>
          <a:bodyPr/>
          <a:lstStyle/>
          <a:p>
            <a:r>
              <a:rPr lang="bg-BG" dirty="0" smtClean="0"/>
              <a:t>Как работи </a:t>
            </a:r>
            <a:r>
              <a:rPr lang="en-US" dirty="0" smtClean="0"/>
              <a:t>WWW?</a:t>
            </a:r>
            <a:r>
              <a:rPr lang="bg-BG" dirty="0" smtClean="0"/>
              <a:t> Протоколът </a:t>
            </a:r>
            <a:r>
              <a:rPr lang="en-US" dirty="0" smtClean="0"/>
              <a:t>HTTP, GET</a:t>
            </a:r>
            <a:r>
              <a:rPr lang="bg-BG" dirty="0" smtClean="0"/>
              <a:t>,</a:t>
            </a:r>
            <a:r>
              <a:rPr lang="en-US" dirty="0" smtClean="0"/>
              <a:t> POST, URL, </a:t>
            </a:r>
            <a:r>
              <a:rPr lang="bg-BG" dirty="0" smtClean="0"/>
              <a:t>уеб браузър, уеб страница, уеб сайт, …</a:t>
            </a:r>
            <a:endParaRPr lang="en-US" dirty="0"/>
          </a:p>
        </p:txBody>
      </p:sp>
      <p:pic>
        <p:nvPicPr>
          <p:cNvPr id="26" name="Picture 2" descr="http://www.yourname.net.au/images/ist2_7677184-www.jpg"/>
          <p:cNvPicPr>
            <a:picLocks noChangeAspect="1" noChangeArrowheads="1"/>
          </p:cNvPicPr>
          <p:nvPr/>
        </p:nvPicPr>
        <p:blipFill>
          <a:blip r:embed="rId2">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90600" y="1165415"/>
            <a:ext cx="2873342" cy="2865062"/>
          </a:xfrm>
          <a:prstGeom prst="roundRect">
            <a:avLst>
              <a:gd name="adj" fmla="val 4058"/>
            </a:avLst>
          </a:prstGeom>
          <a:noFill/>
          <a:extLst>
            <a:ext uri="{909E8E84-426E-40DD-AFC4-6F175D3DCCD1}">
              <a14:hiddenFill xmlns:a14="http://schemas.microsoft.com/office/drawing/2010/main">
                <a:solidFill>
                  <a:srgbClr val="FFFFFF"/>
                </a:solidFill>
              </a14:hiddenFill>
            </a:ext>
          </a:extLst>
        </p:spPr>
      </p:pic>
      <p:pic>
        <p:nvPicPr>
          <p:cNvPr id="27" name="Picture 4" descr="http://www.adcet.edu.au/uploads/images/wwwconfusion.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80058" y="1165415"/>
            <a:ext cx="2873342" cy="2865062"/>
          </a:xfrm>
          <a:prstGeom prst="roundRect">
            <a:avLst>
              <a:gd name="adj" fmla="val 3664"/>
            </a:avLst>
          </a:prstGeom>
          <a:noFill/>
          <a:extLst>
            <a:ext uri="{909E8E84-426E-40DD-AFC4-6F175D3DCCD1}">
              <a14:hiddenFill xmlns:a14="http://schemas.microsoft.com/office/drawing/2010/main">
                <a:solidFill>
                  <a:srgbClr val="FFFFFF"/>
                </a:solidFill>
              </a14:hiddenFill>
            </a:ext>
          </a:extLst>
        </p:spPr>
      </p:pic>
      <p:pic>
        <p:nvPicPr>
          <p:cNvPr id="28" name="Picture 6" descr="http://users.skynet.be/roland/Blue/http.jpg"/>
          <p:cNvPicPr>
            <a:picLocks noChangeAspect="1" noChangeArrowheads="1"/>
          </p:cNvPicPr>
          <p:nvPr/>
        </p:nvPicPr>
        <p:blipFill rotWithShape="1">
          <a:blip r:embed="rId4" cstate="screen">
            <a:extLst>
              <a:ext uri="{28A0092B-C50C-407E-A947-70E740481C1C}">
                <a14:useLocalDpi xmlns:a14="http://schemas.microsoft.com/office/drawing/2010/main" val="0"/>
              </a:ext>
            </a:extLst>
          </a:blip>
          <a:srcRect/>
          <a:stretch/>
        </p:blipFill>
        <p:spPr bwMode="auto">
          <a:xfrm>
            <a:off x="2590800" y="533400"/>
            <a:ext cx="3973689" cy="1106311"/>
          </a:xfrm>
          <a:prstGeom prst="roundRect">
            <a:avLst>
              <a:gd name="adj" fmla="val 34014"/>
            </a:avLst>
          </a:prstGeom>
          <a:noFill/>
          <a:effectLst>
            <a:glow rad="190500">
              <a:schemeClr val="accent5">
                <a:satMod val="175000"/>
                <a:alpha val="10000"/>
              </a:schemeClr>
            </a:glow>
            <a:softEdge rad="127000"/>
          </a:effectLst>
          <a:extLst>
            <a:ext uri="{909E8E84-426E-40DD-AFC4-6F175D3DCCD1}">
              <a14:hiddenFill xmlns:a14="http://schemas.microsoft.com/office/drawing/2010/main">
                <a:solidFill>
                  <a:srgbClr val="FFFFFF"/>
                </a:solidFill>
              </a14:hiddenFill>
            </a:ext>
          </a:extLst>
        </p:spPr>
      </p:pic>
      <p:pic>
        <p:nvPicPr>
          <p:cNvPr id="29" name="Picture 8" descr="http://www.worldphoto360.com/wp-content/uploads/2010/08/web-browsers.jpg"/>
          <p:cNvPicPr>
            <a:picLocks noChangeAspect="1" noChangeArrowheads="1"/>
          </p:cNvPicPr>
          <p:nvPr/>
        </p:nvPicPr>
        <p:blipFill>
          <a:blip r:embed="rId5" cstate="screen">
            <a:extLst>
              <a:ext uri="{28A0092B-C50C-407E-A947-70E740481C1C}">
                <a14:useLocalDpi xmlns:a14="http://schemas.microsoft.com/office/drawing/2010/main" val="0"/>
              </a:ext>
            </a:extLst>
          </a:blip>
          <a:srcRect/>
          <a:stretch>
            <a:fillRect/>
          </a:stretch>
        </p:blipFill>
        <p:spPr bwMode="auto">
          <a:xfrm>
            <a:off x="3733800" y="1828800"/>
            <a:ext cx="1790700" cy="1790700"/>
          </a:xfrm>
          <a:prstGeom prst="roundRect">
            <a:avLst>
              <a:gd name="adj" fmla="val 35579"/>
            </a:avLst>
          </a:prstGeom>
          <a:noFill/>
          <a:effectLst>
            <a:outerShdw blurRad="139700" sx="111000" sy="111000" algn="ctr" rotWithShape="0">
              <a:prstClr val="black">
                <a:alpha val="25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6235083"/>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sz="3600" dirty="0"/>
              <a:t>Въпрос</a:t>
            </a:r>
            <a:endParaRPr lang="en-US" sz="3600" dirty="0"/>
          </a:p>
        </p:txBody>
      </p:sp>
      <p:sp>
        <p:nvSpPr>
          <p:cNvPr id="3" name="Content Placeholder 2"/>
          <p:cNvSpPr>
            <a:spLocks noGrp="1"/>
          </p:cNvSpPr>
          <p:nvPr>
            <p:ph idx="1"/>
          </p:nvPr>
        </p:nvSpPr>
        <p:spPr/>
        <p:txBody>
          <a:bodyPr/>
          <a:lstStyle/>
          <a:p>
            <a:r>
              <a:rPr lang="bg-BG" dirty="0" smtClean="0"/>
              <a:t>Какво е съобщението на грешка №403 при </a:t>
            </a:r>
            <a:r>
              <a:rPr lang="en-US" dirty="0" smtClean="0"/>
              <a:t>HTTP</a:t>
            </a:r>
            <a:r>
              <a:rPr lang="bg-BG" dirty="0" smtClean="0"/>
              <a:t> заявка</a:t>
            </a:r>
            <a:r>
              <a:rPr lang="en-US" dirty="0" smtClean="0"/>
              <a:t>?</a:t>
            </a:r>
            <a:endParaRPr lang="en-US" dirty="0" smtClean="0"/>
          </a:p>
          <a:p>
            <a:pPr marL="871538" lvl="1" indent="-514350">
              <a:buFont typeface="+mj-lt"/>
              <a:buAutoNum type="alphaLcParenR"/>
            </a:pPr>
            <a:r>
              <a:rPr lang="en-US" dirty="0" smtClean="0"/>
              <a:t>Bad Gateway</a:t>
            </a:r>
          </a:p>
          <a:p>
            <a:pPr marL="871538" lvl="1" indent="-514350">
              <a:buFont typeface="+mj-lt"/>
              <a:buAutoNum type="alphaLcParenR"/>
            </a:pPr>
            <a:r>
              <a:rPr lang="en-US" dirty="0" smtClean="0"/>
              <a:t>Not Found</a:t>
            </a:r>
          </a:p>
          <a:p>
            <a:pPr marL="871538" lvl="1" indent="-514350">
              <a:buFont typeface="+mj-lt"/>
              <a:buAutoNum type="alphaLcParenR"/>
            </a:pPr>
            <a:r>
              <a:rPr lang="en-US" dirty="0" smtClean="0"/>
              <a:t>Bad Request</a:t>
            </a:r>
          </a:p>
          <a:p>
            <a:pPr marL="871538" lvl="1" indent="-514350">
              <a:buFont typeface="+mj-lt"/>
              <a:buAutoNum type="alphaLcParenR"/>
            </a:pPr>
            <a:r>
              <a:rPr lang="en-US" dirty="0" smtClean="0"/>
              <a:t>Unauthorized</a:t>
            </a:r>
          </a:p>
          <a:p>
            <a:pPr marL="871538" lvl="1" indent="-514350">
              <a:buFont typeface="+mj-lt"/>
              <a:buAutoNum type="alphaLcParenR"/>
            </a:pPr>
            <a:r>
              <a:rPr lang="en-US" dirty="0" smtClean="0"/>
              <a:t>Forbidden</a:t>
            </a:r>
            <a:endParaRPr lang="bg-BG" dirty="0" smtClean="0"/>
          </a:p>
          <a:p>
            <a:pPr marL="871538" lvl="1" indent="-514350">
              <a:buFont typeface="+mj-lt"/>
              <a:buAutoNum type="alphaLcParenR"/>
            </a:pPr>
            <a:endParaRPr lang="en-US" dirty="0" err="1"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52</a:t>
            </a:fld>
            <a:endParaRPr lang="en-US" dirty="0"/>
          </a:p>
        </p:txBody>
      </p:sp>
      <p:sp>
        <p:nvSpPr>
          <p:cNvPr id="5" name="Oval 4"/>
          <p:cNvSpPr/>
          <p:nvPr/>
        </p:nvSpPr>
        <p:spPr>
          <a:xfrm>
            <a:off x="533400" y="4572000"/>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1902068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smtClean="0"/>
              <a:t>Отговор</a:t>
            </a:r>
            <a:endParaRPr lang="en-US" dirty="0"/>
          </a:p>
        </p:txBody>
      </p:sp>
      <p:sp>
        <p:nvSpPr>
          <p:cNvPr id="3" name="Content Placeholder 2"/>
          <p:cNvSpPr>
            <a:spLocks noGrp="1"/>
          </p:cNvSpPr>
          <p:nvPr>
            <p:ph idx="1"/>
          </p:nvPr>
        </p:nvSpPr>
        <p:spPr>
          <a:xfrm>
            <a:off x="228600" y="990600"/>
            <a:ext cx="8686800" cy="5638800"/>
          </a:xfrm>
        </p:spPr>
        <p:txBody>
          <a:bodyPr/>
          <a:lstStyle/>
          <a:p>
            <a:r>
              <a:rPr lang="en-US" sz="2800" dirty="0" err="1" smtClean="0"/>
              <a:t>Hypet</a:t>
            </a:r>
            <a:r>
              <a:rPr lang="en-US" sz="2800" dirty="0" smtClean="0"/>
              <a:t> Text Transfer Protocol </a:t>
            </a:r>
            <a:r>
              <a:rPr lang="ru-RU" sz="2800" dirty="0"/>
              <a:t>е мрежов протокол, от приложния слой на </a:t>
            </a:r>
            <a:r>
              <a:rPr lang="ru-RU" sz="2800" dirty="0">
                <a:hlinkClick r:id="rId2" tooltip="OSI модел"/>
              </a:rPr>
              <a:t>OSI модела</a:t>
            </a:r>
            <a:r>
              <a:rPr lang="ru-RU" sz="2800" dirty="0"/>
              <a:t>, за пренос на информация в компютърни мрежи. Създаден като средство за публикуване на HTML страници, протоколът довежда до формирането на Световната уеб мрежа</a:t>
            </a:r>
            <a:r>
              <a:rPr lang="ru-RU" sz="2800" dirty="0" smtClean="0"/>
              <a:t>.</a:t>
            </a:r>
            <a:endParaRPr lang="en-US" sz="2800" dirty="0" smtClean="0"/>
          </a:p>
          <a:p>
            <a:r>
              <a:rPr lang="bg-BG" sz="2800" dirty="0" smtClean="0"/>
              <a:t>Информация - </a:t>
            </a:r>
            <a:r>
              <a:rPr lang="en-US" sz="2800" dirty="0">
                <a:hlinkClick r:id="rId3"/>
              </a:rPr>
              <a:t>http://</a:t>
            </a:r>
            <a:r>
              <a:rPr lang="en-US" sz="2800" dirty="0" smtClean="0">
                <a:hlinkClick r:id="rId3"/>
              </a:rPr>
              <a:t>bg.wikipedia.org/wiki/HTTP</a:t>
            </a:r>
            <a:endParaRPr lang="bg-BG" sz="2800" dirty="0" smtClean="0"/>
          </a:p>
          <a:p>
            <a:r>
              <a:rPr lang="en-US" sz="2800" dirty="0">
                <a:hlinkClick r:id="rId4"/>
              </a:rPr>
              <a:t>http://en.wikipedia.org/wiki/List_of_HTTP_status_codes</a:t>
            </a:r>
            <a:endParaRPr lang="bg-BG" sz="2800"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53</a:t>
            </a:fld>
            <a:endParaRPr lang="en-US" dirty="0"/>
          </a:p>
        </p:txBody>
      </p:sp>
    </p:spTree>
    <p:extLst>
      <p:ext uri="{BB962C8B-B14F-4D97-AF65-F5344CB8AC3E}">
        <p14:creationId xmlns:p14="http://schemas.microsoft.com/office/powerpoint/2010/main" val="1707154535"/>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a:spLocks noGrp="1"/>
          </p:cNvSpPr>
          <p:nvPr>
            <p:ph type="ctrTitle"/>
          </p:nvPr>
        </p:nvSpPr>
        <p:spPr>
          <a:xfrm>
            <a:off x="609600" y="4495800"/>
            <a:ext cx="7924800" cy="685800"/>
          </a:xfrm>
        </p:spPr>
        <p:txBody>
          <a:bodyPr/>
          <a:lstStyle/>
          <a:p>
            <a:r>
              <a:rPr lang="bg-BG" dirty="0" smtClean="0"/>
              <a:t>Уеб дизайн, </a:t>
            </a:r>
            <a:r>
              <a:rPr lang="en-US" dirty="0" smtClean="0"/>
              <a:t>HTML, CSS</a:t>
            </a:r>
            <a:endParaRPr lang="en-US" dirty="0"/>
          </a:p>
        </p:txBody>
      </p:sp>
      <p:sp>
        <p:nvSpPr>
          <p:cNvPr id="11" name="Subtitle 2"/>
          <p:cNvSpPr>
            <a:spLocks noGrp="1"/>
          </p:cNvSpPr>
          <p:nvPr>
            <p:ph type="subTitle" idx="1"/>
          </p:nvPr>
        </p:nvSpPr>
        <p:spPr>
          <a:xfrm>
            <a:off x="609600" y="5410200"/>
            <a:ext cx="7924800" cy="873920"/>
          </a:xfrm>
        </p:spPr>
        <p:txBody>
          <a:bodyPr/>
          <a:lstStyle/>
          <a:p>
            <a:r>
              <a:rPr lang="bg-BG" dirty="0" smtClean="0"/>
              <a:t>Уеб дизайн, </a:t>
            </a:r>
            <a:r>
              <a:rPr lang="en-US" dirty="0" smtClean="0"/>
              <a:t>HTML, CSS, </a:t>
            </a:r>
            <a:r>
              <a:rPr lang="bg-BG" dirty="0" smtClean="0"/>
              <a:t>текст, графика, препратки, таблици, формуляри, …</a:t>
            </a:r>
            <a:endParaRPr lang="en-US" dirty="0"/>
          </a:p>
        </p:txBody>
      </p:sp>
      <p:pic>
        <p:nvPicPr>
          <p:cNvPr id="12" name="Picture 2" descr="http://www.duoh.com/graphics/services-visual.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33626" y="762000"/>
            <a:ext cx="4448174" cy="3209632"/>
          </a:xfrm>
          <a:prstGeom prst="roundRect">
            <a:avLst>
              <a:gd name="adj" fmla="val 1895"/>
            </a:avLst>
          </a:prstGeom>
          <a:noFill/>
          <a:extLst>
            <a:ext uri="{909E8E84-426E-40DD-AFC4-6F175D3DCCD1}">
              <a14:hiddenFill xmlns:a14="http://schemas.microsoft.com/office/drawing/2010/main">
                <a:solidFill>
                  <a:srgbClr val="FFFFFF"/>
                </a:solidFill>
              </a14:hiddenFill>
            </a:ext>
          </a:extLst>
        </p:spPr>
      </p:pic>
      <p:pic>
        <p:nvPicPr>
          <p:cNvPr id="13" name="Picture 2" descr="http://us.123rf.com/400wm/400/400/kentoh/kentoh0901/kentoh090100047/4081477.jpg"/>
          <p:cNvPicPr>
            <a:picLocks noChangeAspect="1" noChangeArrowheads="1"/>
          </p:cNvPicPr>
          <p:nvPr/>
        </p:nvPicPr>
        <p:blipFill>
          <a:blip r:embed="rId3" cstate="print">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462193" y="2895600"/>
            <a:ext cx="2509607" cy="1165175"/>
          </a:xfrm>
          <a:prstGeom prst="roundRect">
            <a:avLst>
              <a:gd name="adj" fmla="val 5096"/>
            </a:avLst>
          </a:prstGeom>
          <a:noFill/>
          <a:ln>
            <a:solidFill>
              <a:schemeClr val="accent5">
                <a:lumMod val="75000"/>
              </a:schemeClr>
            </a:solidFill>
          </a:ln>
        </p:spPr>
      </p:pic>
      <p:pic>
        <p:nvPicPr>
          <p:cNvPr id="14"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24600" y="1295400"/>
            <a:ext cx="2153680" cy="28529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 name="Picture 4" descr="http://www.filemaker.com.au/products/filemaker-pro/images/icon_script_triggers.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21440797">
            <a:off x="653293" y="1094834"/>
            <a:ext cx="1932382" cy="1932382"/>
          </a:xfrm>
          <a:prstGeom prst="rect">
            <a:avLst/>
          </a:prstGeom>
          <a:noFill/>
          <a:effectLst/>
        </p:spPr>
      </p:pic>
    </p:spTree>
    <p:extLst>
      <p:ext uri="{BB962C8B-B14F-4D97-AF65-F5344CB8AC3E}">
        <p14:creationId xmlns:p14="http://schemas.microsoft.com/office/powerpoint/2010/main" val="1576523899"/>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sz="3600" dirty="0"/>
              <a:t>Въпрос</a:t>
            </a:r>
            <a:endParaRPr lang="en-US" sz="3600" dirty="0"/>
          </a:p>
        </p:txBody>
      </p:sp>
      <p:sp>
        <p:nvSpPr>
          <p:cNvPr id="3" name="Content Placeholder 2"/>
          <p:cNvSpPr>
            <a:spLocks noGrp="1"/>
          </p:cNvSpPr>
          <p:nvPr>
            <p:ph idx="1"/>
          </p:nvPr>
        </p:nvSpPr>
        <p:spPr>
          <a:xfrm>
            <a:off x="228600" y="609600"/>
            <a:ext cx="8686800" cy="6096000"/>
          </a:xfrm>
        </p:spPr>
        <p:txBody>
          <a:bodyPr/>
          <a:lstStyle/>
          <a:p>
            <a:pPr lvl="0"/>
            <a:r>
              <a:rPr lang="bg-BG" dirty="0" smtClean="0"/>
              <a:t>Кой от следните не спада към глобалните атрибути в </a:t>
            </a:r>
            <a:r>
              <a:rPr lang="en-US" dirty="0" smtClean="0"/>
              <a:t>HTML ?</a:t>
            </a:r>
          </a:p>
          <a:p>
            <a:pPr marL="871538" lvl="1" indent="-514350">
              <a:spcBef>
                <a:spcPts val="300"/>
              </a:spcBef>
              <a:spcAft>
                <a:spcPts val="300"/>
              </a:spcAft>
              <a:buFont typeface="+mj-lt"/>
              <a:buAutoNum type="alphaLcParenR"/>
            </a:pPr>
            <a:r>
              <a:rPr lang="en-US" dirty="0">
                <a:effectLst/>
              </a:rPr>
              <a:t>c</a:t>
            </a:r>
            <a:r>
              <a:rPr lang="en-US" dirty="0" smtClean="0">
                <a:effectLst/>
              </a:rPr>
              <a:t>lass</a:t>
            </a:r>
          </a:p>
          <a:p>
            <a:pPr marL="871538" lvl="1" indent="-514350">
              <a:spcBef>
                <a:spcPts val="300"/>
              </a:spcBef>
              <a:spcAft>
                <a:spcPts val="300"/>
              </a:spcAft>
              <a:buFont typeface="+mj-lt"/>
              <a:buAutoNum type="alphaLcParenR"/>
            </a:pPr>
            <a:r>
              <a:rPr lang="en-US" dirty="0" smtClean="0">
                <a:effectLst/>
              </a:rPr>
              <a:t>title</a:t>
            </a:r>
          </a:p>
          <a:p>
            <a:pPr marL="871538" lvl="1" indent="-514350">
              <a:spcBef>
                <a:spcPts val="300"/>
              </a:spcBef>
              <a:spcAft>
                <a:spcPts val="300"/>
              </a:spcAft>
              <a:buFont typeface="+mj-lt"/>
              <a:buAutoNum type="alphaLcParenR"/>
            </a:pPr>
            <a:r>
              <a:rPr lang="en-US" dirty="0">
                <a:effectLst/>
              </a:rPr>
              <a:t>i</a:t>
            </a:r>
            <a:r>
              <a:rPr lang="en-US" dirty="0" smtClean="0">
                <a:effectLst/>
              </a:rPr>
              <a:t>d</a:t>
            </a:r>
          </a:p>
          <a:p>
            <a:pPr marL="871538" lvl="1" indent="-514350">
              <a:spcBef>
                <a:spcPts val="300"/>
              </a:spcBef>
              <a:spcAft>
                <a:spcPts val="300"/>
              </a:spcAft>
              <a:buFont typeface="+mj-lt"/>
              <a:buAutoNum type="alphaLcParenR"/>
            </a:pPr>
            <a:r>
              <a:rPr lang="en-US" dirty="0">
                <a:effectLst/>
              </a:rPr>
              <a:t>t</a:t>
            </a:r>
            <a:r>
              <a:rPr lang="en-US" dirty="0" smtClean="0">
                <a:effectLst/>
              </a:rPr>
              <a:t>ranslate</a:t>
            </a:r>
          </a:p>
          <a:p>
            <a:pPr marL="871538" lvl="1" indent="-514350">
              <a:spcBef>
                <a:spcPts val="300"/>
              </a:spcBef>
              <a:spcAft>
                <a:spcPts val="300"/>
              </a:spcAft>
              <a:buFont typeface="+mj-lt"/>
              <a:buAutoNum type="alphaLcParenR"/>
            </a:pPr>
            <a:r>
              <a:rPr lang="en-US" dirty="0">
                <a:effectLst/>
              </a:rPr>
              <a:t>c</a:t>
            </a:r>
            <a:r>
              <a:rPr lang="en-US" dirty="0" smtClean="0">
                <a:effectLst/>
              </a:rPr>
              <a:t>harset</a:t>
            </a:r>
          </a:p>
          <a:p>
            <a:pPr marL="871538" lvl="1" indent="-514350">
              <a:spcBef>
                <a:spcPts val="300"/>
              </a:spcBef>
              <a:spcAft>
                <a:spcPts val="300"/>
              </a:spcAft>
              <a:buFont typeface="+mj-lt"/>
              <a:buAutoNum type="alphaLcParenR"/>
            </a:pPr>
            <a:r>
              <a:rPr lang="en-US" dirty="0" err="1">
                <a:effectLst/>
              </a:rPr>
              <a:t>a</a:t>
            </a:r>
            <a:r>
              <a:rPr lang="en-US" dirty="0" err="1" smtClean="0">
                <a:effectLst/>
              </a:rPr>
              <a:t>ccesskey</a:t>
            </a:r>
            <a:endParaRPr lang="en-US" dirty="0" smtClean="0">
              <a:effectLst/>
            </a:endParaRPr>
          </a:p>
          <a:p>
            <a:pPr marL="871538" lvl="1" indent="-514350">
              <a:spcBef>
                <a:spcPts val="300"/>
              </a:spcBef>
              <a:spcAft>
                <a:spcPts val="300"/>
              </a:spcAft>
              <a:buFont typeface="+mj-lt"/>
              <a:buAutoNum type="alphaLcParenR"/>
            </a:pPr>
            <a:endParaRPr lang="bg-BG" dirty="0"/>
          </a:p>
          <a:p>
            <a:pPr lvl="0"/>
            <a:endParaRPr lang="bg-BG" dirty="0" smtClean="0"/>
          </a:p>
          <a:p>
            <a:pPr marL="514350" lvl="0" indent="-514350">
              <a:buFont typeface="+mj-lt"/>
              <a:buAutoNum type="alphaLcParenR"/>
            </a:pPr>
            <a:endParaRPr lang="en-US" sz="3000"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55</a:t>
            </a:fld>
            <a:endParaRPr lang="en-US" dirty="0"/>
          </a:p>
        </p:txBody>
      </p:sp>
      <p:sp>
        <p:nvSpPr>
          <p:cNvPr id="5" name="Oval 4"/>
          <p:cNvSpPr/>
          <p:nvPr/>
        </p:nvSpPr>
        <p:spPr>
          <a:xfrm>
            <a:off x="505651" y="3962400"/>
            <a:ext cx="602545"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84863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sz="3600" dirty="0"/>
              <a:t>Отговор</a:t>
            </a:r>
            <a:endParaRPr lang="en-US" sz="3600" dirty="0"/>
          </a:p>
        </p:txBody>
      </p:sp>
      <p:sp>
        <p:nvSpPr>
          <p:cNvPr id="3" name="Content Placeholder 2"/>
          <p:cNvSpPr>
            <a:spLocks noGrp="1"/>
          </p:cNvSpPr>
          <p:nvPr>
            <p:ph idx="1"/>
          </p:nvPr>
        </p:nvSpPr>
        <p:spPr/>
        <p:txBody>
          <a:bodyPr/>
          <a:lstStyle/>
          <a:p>
            <a:r>
              <a:rPr lang="bg-BG" sz="3000" dirty="0" smtClean="0"/>
              <a:t>Глобални атрибути са тези, които могат да бъдат използвани във всеки един </a:t>
            </a:r>
            <a:r>
              <a:rPr lang="en-US" sz="3000" dirty="0" smtClean="0"/>
              <a:t>HTML </a:t>
            </a:r>
            <a:r>
              <a:rPr lang="bg-BG" sz="3000" dirty="0" smtClean="0"/>
              <a:t>елемент. </a:t>
            </a:r>
          </a:p>
          <a:p>
            <a:r>
              <a:rPr lang="bg-BG" sz="3000" dirty="0" smtClean="0"/>
              <a:t>Атрибутът </a:t>
            </a:r>
            <a:r>
              <a:rPr lang="en-US" sz="3000" dirty="0" smtClean="0"/>
              <a:t>charset </a:t>
            </a:r>
            <a:r>
              <a:rPr lang="bg-BG" sz="3000" dirty="0" smtClean="0"/>
              <a:t>е въведен за пръв път в </a:t>
            </a:r>
            <a:r>
              <a:rPr lang="en-US" sz="3000" dirty="0" smtClean="0"/>
              <a:t>HTML5 . </a:t>
            </a:r>
            <a:r>
              <a:rPr lang="bg-BG" sz="3000" dirty="0" smtClean="0"/>
              <a:t>Може да се използва само в  </a:t>
            </a:r>
            <a:r>
              <a:rPr lang="en-US" sz="3000" dirty="0" smtClean="0"/>
              <a:t>&lt;meta&gt; </a:t>
            </a:r>
            <a:r>
              <a:rPr lang="bg-BG" sz="3000" dirty="0" smtClean="0"/>
              <a:t>тага и стойността му задава формата на символното кодиране. </a:t>
            </a:r>
            <a:endParaRPr lang="bg-BG" sz="3000" dirty="0"/>
          </a:p>
          <a:p>
            <a:pPr marL="0" indent="0">
              <a:buNone/>
            </a:pPr>
            <a:r>
              <a:rPr lang="bg-BG" sz="3000" dirty="0"/>
              <a:t>	</a:t>
            </a:r>
            <a:r>
              <a:rPr lang="bg-BG" sz="3000" dirty="0" smtClean="0"/>
              <a:t>Информация:  		</a:t>
            </a:r>
            <a:r>
              <a:rPr lang="en-US" sz="3000" dirty="0" smtClean="0">
                <a:hlinkClick r:id="rId2"/>
              </a:rPr>
              <a:t>http</a:t>
            </a:r>
            <a:r>
              <a:rPr lang="en-US" sz="3000" dirty="0">
                <a:hlinkClick r:id="rId2"/>
              </a:rPr>
              <a:t>://</a:t>
            </a:r>
            <a:r>
              <a:rPr lang="en-US" sz="3000" dirty="0" smtClean="0">
                <a:hlinkClick r:id="rId2"/>
              </a:rPr>
              <a:t>www.w3schools.com/tags/att_meta_charset.asp</a:t>
            </a:r>
            <a:endParaRPr lang="bg-BG" sz="2800"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56</a:t>
            </a:fld>
            <a:endParaRPr lang="en-US" dirty="0"/>
          </a:p>
        </p:txBody>
      </p:sp>
    </p:spTree>
    <p:extLst>
      <p:ext uri="{BB962C8B-B14F-4D97-AF65-F5344CB8AC3E}">
        <p14:creationId xmlns:p14="http://schemas.microsoft.com/office/powerpoint/2010/main" val="3493765011"/>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4" descr="http://4.bp.blogspot.com/_Fyl1dFhmZf4/S-mjvhNO96I/AAAAAAAAATU/ZB_LbexAHYk/s320/javascript_logo.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8223">
            <a:off x="539215" y="1521546"/>
            <a:ext cx="1855715" cy="1361212"/>
          </a:xfrm>
          <a:prstGeom prst="roundRect">
            <a:avLst>
              <a:gd name="adj" fmla="val 4193"/>
            </a:avLst>
          </a:prstGeom>
          <a:noFill/>
          <a:ln w="25400">
            <a:solidFill>
              <a:schemeClr val="bg1"/>
            </a:solidFill>
          </a:ln>
          <a:extLst>
            <a:ext uri="{909E8E84-426E-40DD-AFC4-6F175D3DCCD1}">
              <a14:hiddenFill xmlns:a14="http://schemas.microsoft.com/office/drawing/2010/main">
                <a:solidFill>
                  <a:srgbClr val="FFFFFF"/>
                </a:solidFill>
              </a14:hiddenFill>
            </a:ext>
          </a:extLst>
        </p:spPr>
      </p:pic>
      <p:sp>
        <p:nvSpPr>
          <p:cNvPr id="17" name="Title 1"/>
          <p:cNvSpPr>
            <a:spLocks noGrp="1"/>
          </p:cNvSpPr>
          <p:nvPr>
            <p:ph type="ctrTitle"/>
          </p:nvPr>
        </p:nvSpPr>
        <p:spPr>
          <a:xfrm>
            <a:off x="609600" y="3395332"/>
            <a:ext cx="7924800" cy="1295400"/>
          </a:xfrm>
        </p:spPr>
        <p:txBody>
          <a:bodyPr/>
          <a:lstStyle/>
          <a:p>
            <a:r>
              <a:rPr lang="bg-BG" dirty="0" smtClean="0"/>
              <a:t>Скриптови езици</a:t>
            </a:r>
            <a:br>
              <a:rPr lang="bg-BG" dirty="0" smtClean="0"/>
            </a:br>
            <a:r>
              <a:rPr lang="bg-BG" dirty="0" smtClean="0"/>
              <a:t>и </a:t>
            </a:r>
            <a:r>
              <a:rPr lang="en-US" dirty="0" smtClean="0"/>
              <a:t>JavaScript</a:t>
            </a:r>
            <a:endParaRPr lang="en-US" dirty="0"/>
          </a:p>
        </p:txBody>
      </p:sp>
      <p:sp>
        <p:nvSpPr>
          <p:cNvPr id="18" name="Subtitle 2"/>
          <p:cNvSpPr>
            <a:spLocks noGrp="1"/>
          </p:cNvSpPr>
          <p:nvPr>
            <p:ph type="subTitle" idx="1"/>
          </p:nvPr>
        </p:nvSpPr>
        <p:spPr>
          <a:xfrm>
            <a:off x="609600" y="4878852"/>
            <a:ext cx="7924800" cy="1564480"/>
          </a:xfrm>
        </p:spPr>
        <p:txBody>
          <a:bodyPr/>
          <a:lstStyle/>
          <a:p>
            <a:r>
              <a:rPr lang="bg-BG" dirty="0" smtClean="0"/>
              <a:t>Разработка на скриптове с </a:t>
            </a:r>
            <a:r>
              <a:rPr lang="en-US" dirty="0" smtClean="0"/>
              <a:t>JavaScript</a:t>
            </a:r>
            <a:r>
              <a:rPr lang="bg-BG" dirty="0" smtClean="0"/>
              <a:t>, основни </a:t>
            </a:r>
            <a:r>
              <a:rPr lang="en-US" dirty="0" smtClean="0"/>
              <a:t>JavaScript </a:t>
            </a:r>
            <a:r>
              <a:rPr lang="bg-BG" dirty="0" smtClean="0"/>
              <a:t>конструкции, оператори, обекти, </a:t>
            </a:r>
            <a:r>
              <a:rPr lang="bg-BG" dirty="0"/>
              <a:t>манипулация на </a:t>
            </a:r>
            <a:r>
              <a:rPr lang="en-US" dirty="0"/>
              <a:t>DOM</a:t>
            </a:r>
            <a:r>
              <a:rPr lang="bg-BG" dirty="0"/>
              <a:t> </a:t>
            </a:r>
            <a:r>
              <a:rPr lang="bg-BG" dirty="0" smtClean="0"/>
              <a:t>дървото</a:t>
            </a:r>
            <a:endParaRPr lang="en-US" dirty="0"/>
          </a:p>
        </p:txBody>
      </p:sp>
      <p:pic>
        <p:nvPicPr>
          <p:cNvPr id="19" name="Picture 18" descr="http://www.berniecode.com/blog/wp-content/uploads/2007/03/visual-studio-javascript-debugging.png"/>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5410200" y="838200"/>
            <a:ext cx="3019424" cy="1981200"/>
          </a:xfrm>
          <a:prstGeom prst="roundRect">
            <a:avLst>
              <a:gd name="adj" fmla="val 4501"/>
            </a:avLst>
          </a:prstGeom>
          <a:solidFill>
            <a:srgbClr val="FFFFFF">
              <a:shade val="85000"/>
            </a:srgbClr>
          </a:solidFill>
          <a:ln>
            <a:noFill/>
          </a:ln>
          <a:effectLst>
            <a:reflection blurRad="12700" stA="38000" endPos="28000" dist="5000" dir="5400000" sy="-100000" algn="bl" rotWithShape="0"/>
          </a:effectLst>
          <a:scene3d>
            <a:camera prst="perspectiveContrastingLeftFacing" fov="2700000">
              <a:rot lat="323880" lon="2628735" rev="21594000"/>
            </a:camera>
            <a:lightRig rig="threePt" dir="t"/>
          </a:scene3d>
        </p:spPr>
      </p:pic>
      <p:pic>
        <p:nvPicPr>
          <p:cNvPr id="20" name="Picture 6" descr="http://www.strictlyphp.com/blog/wp-content/uploads/2009/07/icon_javascript.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98734" y="2133600"/>
            <a:ext cx="990600" cy="990601"/>
          </a:xfrm>
          <a:prstGeom prst="rect">
            <a:avLst/>
          </a:prstGeom>
          <a:noFill/>
        </p:spPr>
      </p:pic>
      <p:pic>
        <p:nvPicPr>
          <p:cNvPr id="21" name="Picture 8" descr="http://www.lnl.infn.it/~epics/WikiDumps/localhost/160px-javascript_icon.svg.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96704" y="1434704"/>
            <a:ext cx="1613296" cy="1613297"/>
          </a:xfrm>
          <a:prstGeom prst="rect">
            <a:avLst/>
          </a:prstGeom>
          <a:noFill/>
          <a:scene3d>
            <a:camera prst="perspectiveContrastingRightFacing" fov="3900000">
              <a:rot lat="1096793" lon="21059336" rev="21486019"/>
            </a:camera>
            <a:lightRig rig="threePt" dir="t"/>
          </a:scene3d>
        </p:spPr>
      </p:pic>
      <p:pic>
        <p:nvPicPr>
          <p:cNvPr id="22" name="Picture 10" descr="http://icons.mysitemyway.com/wp-content/gallery/glowing-green-neon-icons-business/111095-glowing-green-neon-icon-business-cursor.png"/>
          <p:cNvPicPr>
            <a:picLocks noChangeAspect="1" noChangeArrowheads="1"/>
          </p:cNvPicPr>
          <p:nvPr/>
        </p:nvPicPr>
        <p:blipFill>
          <a:blip r:embed="rId6" cstate="screen">
            <a:extLst>
              <a:ext uri="{28A0092B-C50C-407E-A947-70E740481C1C}">
                <a14:useLocalDpi xmlns:a14="http://schemas.microsoft.com/office/drawing/2010/main" val="0"/>
              </a:ext>
            </a:extLst>
          </a:blip>
          <a:srcRect/>
          <a:stretch>
            <a:fillRect/>
          </a:stretch>
        </p:blipFill>
        <p:spPr bwMode="auto">
          <a:xfrm rot="5954108">
            <a:off x="3720988" y="1212408"/>
            <a:ext cx="2069928" cy="2069930"/>
          </a:xfrm>
          <a:prstGeom prst="rect">
            <a:avLst/>
          </a:prstGeom>
          <a:noFill/>
        </p:spPr>
      </p:pic>
    </p:spTree>
    <p:extLst>
      <p:ext uri="{BB962C8B-B14F-4D97-AF65-F5344CB8AC3E}">
        <p14:creationId xmlns:p14="http://schemas.microsoft.com/office/powerpoint/2010/main" val="4232600854"/>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smtClean="0"/>
              <a:t>Въпрос</a:t>
            </a:r>
            <a:endParaRPr lang="en-US" dirty="0"/>
          </a:p>
        </p:txBody>
      </p:sp>
      <p:sp>
        <p:nvSpPr>
          <p:cNvPr id="3" name="Content Placeholder 2"/>
          <p:cNvSpPr>
            <a:spLocks noGrp="1"/>
          </p:cNvSpPr>
          <p:nvPr>
            <p:ph idx="1"/>
          </p:nvPr>
        </p:nvSpPr>
        <p:spPr>
          <a:xfrm>
            <a:off x="228600" y="914400"/>
            <a:ext cx="8686800" cy="5638800"/>
          </a:xfrm>
        </p:spPr>
        <p:txBody>
          <a:bodyPr/>
          <a:lstStyle/>
          <a:p>
            <a:pPr>
              <a:lnSpc>
                <a:spcPct val="100000"/>
              </a:lnSpc>
            </a:pPr>
            <a:r>
              <a:rPr lang="bg-BG" dirty="0" smtClean="0"/>
              <a:t>Какво извършва методът </a:t>
            </a:r>
            <a:r>
              <a:rPr lang="en-US" dirty="0" err="1" smtClean="0"/>
              <a:t>document.getElementById</a:t>
            </a:r>
            <a:r>
              <a:rPr lang="en-US" dirty="0" smtClean="0"/>
              <a:t>(</a:t>
            </a:r>
            <a:r>
              <a:rPr lang="en-US" dirty="0" smtClean="0"/>
              <a:t>”</a:t>
            </a:r>
            <a:r>
              <a:rPr lang="en-US" b="0" i="1" dirty="0" smtClean="0"/>
              <a:t>id</a:t>
            </a:r>
            <a:r>
              <a:rPr lang="en-US" dirty="0" smtClean="0"/>
              <a:t>”</a:t>
            </a:r>
            <a:r>
              <a:rPr lang="en-US" dirty="0" smtClean="0"/>
              <a:t>) </a:t>
            </a:r>
            <a:r>
              <a:rPr lang="bg-BG" dirty="0" smtClean="0"/>
              <a:t>в </a:t>
            </a:r>
            <a:r>
              <a:rPr lang="en-US" dirty="0" smtClean="0"/>
              <a:t>JavaScript ? </a:t>
            </a:r>
            <a:endParaRPr lang="bg-BG" dirty="0" smtClean="0"/>
          </a:p>
          <a:p>
            <a:pPr marL="871538" lvl="1" indent="-514350">
              <a:lnSpc>
                <a:spcPct val="100000"/>
              </a:lnSpc>
              <a:buFont typeface="+mj-lt"/>
              <a:buAutoNum type="alphaLcParenR"/>
            </a:pPr>
            <a:r>
              <a:rPr lang="bg-BG" dirty="0" smtClean="0"/>
              <a:t>Показва атрибутите на елемент с определеното </a:t>
            </a:r>
            <a:r>
              <a:rPr lang="en-US" dirty="0" smtClean="0"/>
              <a:t>id</a:t>
            </a:r>
          </a:p>
          <a:p>
            <a:pPr marL="871538" lvl="1" indent="-514350">
              <a:lnSpc>
                <a:spcPct val="100000"/>
              </a:lnSpc>
              <a:buFont typeface="+mj-lt"/>
              <a:buAutoNum type="alphaLcParenR"/>
            </a:pPr>
            <a:r>
              <a:rPr lang="bg-BG" dirty="0" smtClean="0"/>
              <a:t>Достъпва първия елемент с определеното </a:t>
            </a:r>
            <a:r>
              <a:rPr lang="en-US" dirty="0" smtClean="0"/>
              <a:t>id</a:t>
            </a:r>
            <a:r>
              <a:rPr lang="bg-BG" dirty="0" smtClean="0"/>
              <a:t> </a:t>
            </a:r>
            <a:endParaRPr lang="en-US" dirty="0" smtClean="0"/>
          </a:p>
          <a:p>
            <a:pPr marL="871538" lvl="1" indent="-514350">
              <a:lnSpc>
                <a:spcPct val="100000"/>
              </a:lnSpc>
              <a:buFont typeface="+mj-lt"/>
              <a:buAutoNum type="alphaLcParenR"/>
            </a:pPr>
            <a:r>
              <a:rPr lang="bg-BG" dirty="0" smtClean="0"/>
              <a:t>Създава нов елемент от типа &lt;</a:t>
            </a:r>
            <a:r>
              <a:rPr lang="en-US" dirty="0" smtClean="0"/>
              <a:t>div&gt; </a:t>
            </a:r>
            <a:r>
              <a:rPr lang="bg-BG" dirty="0" smtClean="0"/>
              <a:t>и загнездява елемента в него</a:t>
            </a:r>
            <a:endParaRPr lang="en-US" dirty="0" smtClean="0"/>
          </a:p>
          <a:p>
            <a:pPr marL="871538" lvl="1" indent="-514350">
              <a:lnSpc>
                <a:spcPct val="100000"/>
              </a:lnSpc>
              <a:buFont typeface="+mj-lt"/>
              <a:buAutoNum type="alphaLcParenR"/>
            </a:pPr>
            <a:r>
              <a:rPr lang="bg-BG" dirty="0" smtClean="0"/>
              <a:t>Създава нов клас, в който копира </a:t>
            </a:r>
            <a:r>
              <a:rPr lang="en-US" dirty="0" smtClean="0"/>
              <a:t>CSS </a:t>
            </a:r>
            <a:r>
              <a:rPr lang="bg-BG" dirty="0" smtClean="0"/>
              <a:t>настройките в </a:t>
            </a:r>
            <a:r>
              <a:rPr lang="en-US" dirty="0" smtClean="0"/>
              <a:t>id </a:t>
            </a:r>
            <a:r>
              <a:rPr lang="bg-BG" dirty="0" smtClean="0"/>
              <a:t>селектора</a:t>
            </a:r>
            <a:endParaRPr lang="en-US" dirty="0" smtClean="0"/>
          </a:p>
          <a:p>
            <a:pPr marL="871538" lvl="1" indent="-514350">
              <a:lnSpc>
                <a:spcPct val="100000"/>
              </a:lnSpc>
              <a:buFont typeface="+mj-lt"/>
              <a:buAutoNum type="alphaLcParenR"/>
            </a:pPr>
            <a:endParaRPr lang="en-US" dirty="0" smtClean="0"/>
          </a:p>
          <a:p>
            <a:pPr marL="871538" lvl="1" indent="-514350">
              <a:lnSpc>
                <a:spcPct val="100000"/>
              </a:lnSpc>
              <a:buFont typeface="+mj-lt"/>
              <a:buAutoNum type="alphaLcParenR"/>
            </a:pPr>
            <a:endParaRPr lang="en-US"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58</a:t>
            </a:fld>
            <a:endParaRPr lang="en-US" dirty="0"/>
          </a:p>
        </p:txBody>
      </p:sp>
      <p:sp>
        <p:nvSpPr>
          <p:cNvPr id="5" name="Oval 4"/>
          <p:cNvSpPr/>
          <p:nvPr/>
        </p:nvSpPr>
        <p:spPr>
          <a:xfrm>
            <a:off x="533400" y="3124200"/>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587361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828800" y="199900"/>
            <a:ext cx="7086600" cy="838200"/>
          </a:xfrm>
        </p:spPr>
        <p:txBody>
          <a:bodyPr/>
          <a:lstStyle/>
          <a:p>
            <a:r>
              <a:rPr lang="bg-BG" dirty="0" smtClean="0"/>
              <a:t>Тренировъчен тест по информационни технологии</a:t>
            </a:r>
            <a:endParaRPr lang="en-US" dirty="0"/>
          </a:p>
        </p:txBody>
      </p:sp>
      <p:sp>
        <p:nvSpPr>
          <p:cNvPr id="4" name="Content Placeholder 2"/>
          <p:cNvSpPr>
            <a:spLocks noGrp="1"/>
          </p:cNvSpPr>
          <p:nvPr>
            <p:ph idx="1"/>
          </p:nvPr>
        </p:nvSpPr>
        <p:spPr>
          <a:xfrm>
            <a:off x="1748416" y="2930915"/>
            <a:ext cx="5642984" cy="1219201"/>
          </a:xfrm>
        </p:spPr>
        <p:txBody>
          <a:bodyPr wrap="none" lIns="0" tIns="0" rIns="0" bIns="0" anchor="ctr" anchorCtr="0">
            <a:noAutofit/>
            <a:scene3d>
              <a:camera prst="orthographicFront"/>
              <a:lightRig rig="soft" dir="t">
                <a:rot lat="0" lon="0" rev="10800000"/>
              </a:lightRig>
            </a:scene3d>
            <a:sp3d>
              <a:bevelT w="27940" h="12700"/>
              <a:contourClr>
                <a:srgbClr val="DDDDDD"/>
              </a:contourClr>
            </a:sp3d>
          </a:bodyPr>
          <a:lstStyle/>
          <a:p>
            <a:pPr marL="0" indent="0" algn="ctr">
              <a:lnSpc>
                <a:spcPct val="100000"/>
              </a:lnSpc>
              <a:spcBef>
                <a:spcPts val="0"/>
              </a:spcBef>
              <a:spcAft>
                <a:spcPts val="0"/>
              </a:spcAft>
              <a:buNone/>
            </a:pPr>
            <a:r>
              <a:rPr lang="bg-BG" sz="7600" spc="150" dirty="0" smtClean="0">
                <a:ln w="11430"/>
                <a:solidFill>
                  <a:schemeClr val="tx1">
                    <a:lumMod val="40000"/>
                    <a:lumOff val="60000"/>
                  </a:schemeClr>
                </a:solidFill>
                <a:effectLst>
                  <a:outerShdw blurRad="25400" algn="tl" rotWithShape="0">
                    <a:srgbClr val="000000">
                      <a:alpha val="43000"/>
                    </a:srgbClr>
                  </a:outerShdw>
                </a:effectLst>
              </a:rPr>
              <a:t>Въпроси</a:t>
            </a:r>
            <a:r>
              <a:rPr lang="en-US" sz="7600" spc="150" dirty="0" smtClean="0">
                <a:ln w="11430"/>
                <a:solidFill>
                  <a:schemeClr val="tx1">
                    <a:lumMod val="40000"/>
                    <a:lumOff val="60000"/>
                  </a:schemeClr>
                </a:solidFill>
                <a:effectLst>
                  <a:outerShdw blurRad="25400" algn="tl" rotWithShape="0">
                    <a:srgbClr val="000000">
                      <a:alpha val="43000"/>
                    </a:srgbClr>
                  </a:outerShdw>
                </a:effectLst>
              </a:rPr>
              <a:t>?</a:t>
            </a:r>
            <a:endParaRPr lang="en-US" sz="7600" spc="150" dirty="0">
              <a:ln w="11430"/>
              <a:solidFill>
                <a:schemeClr val="tx1">
                  <a:lumMod val="40000"/>
                  <a:lumOff val="60000"/>
                </a:schemeClr>
              </a:solidFill>
              <a:effectLst>
                <a:outerShdw blurRad="25400" algn="tl" rotWithShape="0">
                  <a:srgbClr val="000000">
                    <a:alpha val="43000"/>
                  </a:srgbClr>
                </a:outerShdw>
              </a:effectLst>
            </a:endParaRPr>
          </a:p>
        </p:txBody>
      </p:sp>
      <p:sp>
        <p:nvSpPr>
          <p:cNvPr id="6" name="TextBox 5">
            <a:hlinkClick r:id="rId2" tooltip="Форум за програмиране и уеб дизайн - дискусии, съвети, въпроси и отговори @ Софтуерна академия на Телерик"/>
          </p:cNvPr>
          <p:cNvSpPr txBox="1"/>
          <p:nvPr/>
        </p:nvSpPr>
        <p:spPr>
          <a:xfrm rot="12041701" flipH="1">
            <a:off x="7430220" y="4059648"/>
            <a:ext cx="890352" cy="1862048"/>
          </a:xfrm>
          <a:prstGeom prst="rect">
            <a:avLst/>
          </a:prstGeom>
          <a:noFill/>
        </p:spPr>
        <p:txBody>
          <a:bodyPr wrap="square" rtlCol="0">
            <a:spAutoFit/>
            <a:scene3d>
              <a:camera prst="orthographicFront"/>
              <a:lightRig rig="threePt" dir="t"/>
            </a:scene3d>
            <a:sp3d extrusionH="57150">
              <a:bevelT w="38100" h="38100"/>
            </a:sp3d>
          </a:bodyPr>
          <a:lstStyle/>
          <a:p>
            <a:r>
              <a:rPr lang="en-US" sz="11500" b="1" dirty="0" smtClean="0">
                <a:solidFill>
                  <a:schemeClr val="tx1">
                    <a:lumMod val="75000"/>
                  </a:schemeClr>
                </a:solidFill>
                <a:effectLst>
                  <a:reflection blurRad="6350" stA="55000" endA="300" endPos="45500" dir="5400000" sy="-100000" algn="bl" rotWithShape="0"/>
                </a:effectLst>
              </a:rPr>
              <a:t>?</a:t>
            </a:r>
            <a:endParaRPr lang="en-US" sz="11500" b="1" dirty="0">
              <a:solidFill>
                <a:schemeClr val="tx1">
                  <a:lumMod val="75000"/>
                </a:schemeClr>
              </a:solidFill>
              <a:effectLst>
                <a:reflection blurRad="6350" stA="55000" endA="300" endPos="45500" dir="5400000" sy="-100000" algn="bl" rotWithShape="0"/>
              </a:effectLst>
            </a:endParaRPr>
          </a:p>
        </p:txBody>
      </p:sp>
      <p:sp>
        <p:nvSpPr>
          <p:cNvPr id="7" name="TextBox 6">
            <a:hlinkClick r:id="rId3" tooltip="Курсове и уроци по програмиране, уеб дизайн, разработка на софтуер и информационни технологии - лекции, видео уроци, обучения - безплатно"/>
          </p:cNvPr>
          <p:cNvSpPr txBox="1"/>
          <p:nvPr/>
        </p:nvSpPr>
        <p:spPr>
          <a:xfrm rot="2456848" flipH="1">
            <a:off x="968763" y="4970087"/>
            <a:ext cx="859648" cy="1569660"/>
          </a:xfrm>
          <a:prstGeom prst="rect">
            <a:avLst/>
          </a:prstGeom>
          <a:noFill/>
        </p:spPr>
        <p:txBody>
          <a:bodyPr wrap="square" rtlCol="0">
            <a:spAutoFit/>
            <a:scene3d>
              <a:camera prst="orthographicFront"/>
              <a:lightRig rig="threePt" dir="t"/>
            </a:scene3d>
            <a:sp3d extrusionH="57150">
              <a:bevelT w="38100" h="38100"/>
            </a:sp3d>
          </a:bodyPr>
          <a:lstStyle/>
          <a:p>
            <a:pPr>
              <a:lnSpc>
                <a:spcPct val="80000"/>
              </a:lnSpc>
            </a:pPr>
            <a:r>
              <a:rPr lang="en-US" sz="12000" b="1" dirty="0" smtClean="0">
                <a:solidFill>
                  <a:srgbClr val="FFBF8B"/>
                </a:solidFill>
                <a:effectLst>
                  <a:reflection blurRad="6350" stA="55000" endA="300" endPos="45500" dir="5400000" sy="-100000" algn="bl" rotWithShape="0"/>
                </a:effectLst>
                <a:latin typeface="Cambria" pitchFamily="18" charset="0"/>
              </a:rPr>
              <a:t>?</a:t>
            </a:r>
            <a:endParaRPr lang="en-US" sz="12000" b="1" dirty="0">
              <a:solidFill>
                <a:srgbClr val="FFBF8B"/>
              </a:solidFill>
              <a:effectLst>
                <a:reflection blurRad="6350" stA="55000" endA="300" endPos="45500" dir="5400000" sy="-100000" algn="bl" rotWithShape="0"/>
              </a:effectLst>
              <a:latin typeface="Cambria" pitchFamily="18" charset="0"/>
            </a:endParaRPr>
          </a:p>
        </p:txBody>
      </p:sp>
      <p:sp>
        <p:nvSpPr>
          <p:cNvPr id="8" name="TextBox 7">
            <a:hlinkClick r:id="rId4" tooltip="Програмиране за деца - безплатно в Телерик кидс академия"/>
          </p:cNvPr>
          <p:cNvSpPr txBox="1"/>
          <p:nvPr/>
        </p:nvSpPr>
        <p:spPr>
          <a:xfrm rot="9535351" flipH="1">
            <a:off x="923386" y="1861198"/>
            <a:ext cx="673363" cy="1446550"/>
          </a:xfrm>
          <a:prstGeom prst="rect">
            <a:avLst/>
          </a:prstGeom>
          <a:noFill/>
        </p:spPr>
        <p:txBody>
          <a:bodyPr wrap="square" rtlCol="0">
            <a:spAutoFit/>
            <a:scene3d>
              <a:camera prst="isometricOffAxis1Right"/>
              <a:lightRig rig="threePt" dir="t"/>
            </a:scene3d>
            <a:sp3d extrusionH="57150">
              <a:bevelT w="38100" h="38100"/>
            </a:sp3d>
          </a:bodyPr>
          <a:lstStyle/>
          <a:p>
            <a:r>
              <a:rPr lang="en-US" sz="8800" dirty="0" smtClean="0">
                <a:solidFill>
                  <a:schemeClr val="accent5">
                    <a:lumMod val="60000"/>
                    <a:lumOff val="40000"/>
                  </a:schemeClr>
                </a:solidFill>
                <a:effectLst>
                  <a:reflection blurRad="6350" stA="55000" endA="300" endPos="45500" dir="5400000" sy="-100000" algn="bl" rotWithShape="0"/>
                </a:effectLst>
              </a:rPr>
              <a:t>?</a:t>
            </a:r>
            <a:endParaRPr lang="en-US" sz="8800" dirty="0">
              <a:solidFill>
                <a:schemeClr val="accent5">
                  <a:lumMod val="60000"/>
                  <a:lumOff val="40000"/>
                </a:schemeClr>
              </a:solidFill>
              <a:effectLst>
                <a:reflection blurRad="6350" stA="55000" endA="300" endPos="45500" dir="5400000" sy="-100000" algn="bl" rotWithShape="0"/>
              </a:effectLst>
            </a:endParaRPr>
          </a:p>
        </p:txBody>
      </p:sp>
      <p:sp>
        <p:nvSpPr>
          <p:cNvPr id="9" name="TextBox 8">
            <a:hlinkClick r:id="rId5" tooltip="Безплатен SEO курс - оптимизация за търсачки, уроци по SEO"/>
          </p:cNvPr>
          <p:cNvSpPr txBox="1"/>
          <p:nvPr/>
        </p:nvSpPr>
        <p:spPr>
          <a:xfrm rot="16938170" flipH="1">
            <a:off x="4905823" y="1118942"/>
            <a:ext cx="859648" cy="1992899"/>
          </a:xfrm>
          <a:prstGeom prst="rect">
            <a:avLst/>
          </a:prstGeom>
          <a:noFill/>
        </p:spPr>
        <p:txBody>
          <a:bodyPr wrap="square" rtlCol="0">
            <a:spAutoFit/>
            <a:scene3d>
              <a:camera prst="orthographicFront"/>
              <a:lightRig rig="threePt" dir="t"/>
            </a:scene3d>
            <a:sp3d extrusionH="57150">
              <a:bevelT w="38100" h="38100"/>
            </a:sp3d>
          </a:bodyPr>
          <a:lstStyle/>
          <a:p>
            <a:r>
              <a:rPr lang="en-US" sz="11500" b="1" dirty="0" smtClean="0">
                <a:solidFill>
                  <a:srgbClr val="FF831D"/>
                </a:solidFill>
                <a:effectLst>
                  <a:reflection blurRad="6350" stA="55000" endA="300" endPos="45500" dir="5400000" sy="-100000" algn="bl" rotWithShape="0"/>
                </a:effectLst>
              </a:rPr>
              <a:t>?</a:t>
            </a:r>
            <a:endParaRPr lang="en-US" sz="11500" b="1" dirty="0">
              <a:solidFill>
                <a:srgbClr val="FF831D"/>
              </a:solidFill>
              <a:effectLst>
                <a:reflection blurRad="6350" stA="55000" endA="300" endPos="45500" dir="5400000" sy="-100000" algn="bl" rotWithShape="0"/>
              </a:effectLst>
            </a:endParaRPr>
          </a:p>
        </p:txBody>
      </p:sp>
      <p:sp>
        <p:nvSpPr>
          <p:cNvPr id="10" name="TextBox 9">
            <a:hlinkClick r:id="rId6" tooltip="Безплатен курс &quot;Уеб дизайн с HTML, CSS и JavaScript&quot; - уроци по правене на уеб сайтове, HTML, CSS, Photoshop, JavaScript и CMS системи"/>
          </p:cNvPr>
          <p:cNvSpPr txBox="1"/>
          <p:nvPr/>
        </p:nvSpPr>
        <p:spPr>
          <a:xfrm rot="19836951" flipH="1">
            <a:off x="7379010" y="1647554"/>
            <a:ext cx="949687" cy="2062103"/>
          </a:xfrm>
          <a:prstGeom prst="rect">
            <a:avLst/>
          </a:prstGeom>
          <a:noFill/>
        </p:spPr>
        <p:txBody>
          <a:bodyPr wrap="square" rtlCol="0">
            <a:spAutoFit/>
            <a:scene3d>
              <a:camera prst="orthographicFront"/>
              <a:lightRig rig="glow" dir="tl">
                <a:rot lat="0" lon="0" rev="5400000"/>
              </a:lightRig>
            </a:scene3d>
            <a:sp3d contourW="12700">
              <a:bevelT w="25400" h="25400"/>
              <a:contourClr>
                <a:schemeClr val="accent6">
                  <a:shade val="73000"/>
                </a:schemeClr>
              </a:contourClr>
            </a:sp3d>
          </a:bodyPr>
          <a:lstStyle/>
          <a:p>
            <a:r>
              <a:rPr lang="en-US" sz="12800" b="1" dirty="0" smtClean="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innerShdw blurRad="63500" dist="50800" dir="8100000">
                    <a:prstClr val="black">
                      <a:alpha val="50000"/>
                    </a:prstClr>
                  </a:innerShdw>
                  <a:reflection blurRad="6350" stA="55000" endA="300" endPos="45500" dir="5400000" sy="-100000" algn="bl" rotWithShape="0"/>
                </a:effectLst>
              </a:rPr>
              <a:t>?</a:t>
            </a:r>
            <a:endParaRPr lang="en-US" sz="12800" b="1"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innerShdw blurRad="63500" dist="50800" dir="8100000">
                  <a:prstClr val="black">
                    <a:alpha val="50000"/>
                  </a:prstClr>
                </a:innerShdw>
                <a:reflection blurRad="6350" stA="55000" endA="300" endPos="45500" dir="5400000" sy="-100000" algn="bl" rotWithShape="0"/>
              </a:effectLst>
            </a:endParaRPr>
          </a:p>
        </p:txBody>
      </p:sp>
      <p:sp>
        <p:nvSpPr>
          <p:cNvPr id="11" name="TextBox 10">
            <a:hlinkClick r:id="rId7" tooltip="Училищна софтуерна академия - безплатни уроци по програмиране и уеб дизайн"/>
          </p:cNvPr>
          <p:cNvSpPr txBox="1"/>
          <p:nvPr/>
        </p:nvSpPr>
        <p:spPr>
          <a:xfrm rot="2233443" flipH="1">
            <a:off x="2139218" y="1092465"/>
            <a:ext cx="445351" cy="954107"/>
          </a:xfrm>
          <a:prstGeom prst="rect">
            <a:avLst/>
          </a:prstGeom>
          <a:noFill/>
        </p:spPr>
        <p:txBody>
          <a:bodyPr wrap="square" rtlCol="0">
            <a:spAutoFit/>
            <a:scene3d>
              <a:camera prst="perspectiveHeroicExtremeLeftFacing"/>
              <a:lightRig rig="threePt" dir="t"/>
            </a:scene3d>
            <a:sp3d extrusionH="57150">
              <a:bevelT w="38100" h="38100"/>
            </a:sp3d>
          </a:bodyPr>
          <a:lstStyle/>
          <a:p>
            <a:r>
              <a:rPr lang="en-US" sz="5600" dirty="0" smtClean="0">
                <a:solidFill>
                  <a:schemeClr val="tx2">
                    <a:lumMod val="75000"/>
                  </a:schemeClr>
                </a:solidFill>
                <a:effectLst>
                  <a:reflection blurRad="6350" stA="55000" endA="300" endPos="45500" dir="5400000" sy="-100000" algn="bl" rotWithShape="0"/>
                </a:effectLst>
              </a:rPr>
              <a:t>?</a:t>
            </a:r>
            <a:endParaRPr lang="en-US" sz="5600" dirty="0">
              <a:solidFill>
                <a:schemeClr val="tx2">
                  <a:lumMod val="75000"/>
                </a:schemeClr>
              </a:solidFill>
              <a:effectLst>
                <a:reflection blurRad="6350" stA="55000" endA="300" endPos="45500" dir="5400000" sy="-100000" algn="bl" rotWithShape="0"/>
              </a:effectLst>
            </a:endParaRPr>
          </a:p>
        </p:txBody>
      </p:sp>
      <p:sp>
        <p:nvSpPr>
          <p:cNvPr id="12" name="TextBox 11">
            <a:hlinkClick r:id="rId8" tooltip="Безплатен курс &quot;Програмиране с ASP.NET MVC&quot; - уеб технологии, бази данни, C#, .NET, ASP.NET MVC"/>
          </p:cNvPr>
          <p:cNvSpPr txBox="1"/>
          <p:nvPr/>
        </p:nvSpPr>
        <p:spPr>
          <a:xfrm rot="8530737" flipH="1">
            <a:off x="4757100" y="4722613"/>
            <a:ext cx="643173" cy="1569660"/>
          </a:xfrm>
          <a:prstGeom prst="rect">
            <a:avLst/>
          </a:prstGeom>
          <a:noFill/>
        </p:spPr>
        <p:txBody>
          <a:bodyPr wrap="square" rtlCol="0">
            <a:spAutoFit/>
            <a:scene3d>
              <a:camera prst="orthographicFront"/>
              <a:lightRig rig="threePt" dir="t"/>
            </a:scene3d>
            <a:sp3d extrusionH="57150">
              <a:bevelT w="38100" h="38100"/>
            </a:sp3d>
          </a:bodyPr>
          <a:lstStyle/>
          <a:p>
            <a:r>
              <a:rPr lang="en-US" sz="9600" dirty="0" smtClean="0">
                <a:solidFill>
                  <a:srgbClr val="FF4A37"/>
                </a:solidFill>
                <a:effectLst>
                  <a:reflection blurRad="6350" stA="60000" endA="900" endPos="60000" dist="29997" dir="5400000" sy="-100000" algn="bl" rotWithShape="0"/>
                </a:effectLst>
              </a:rPr>
              <a:t>?</a:t>
            </a:r>
            <a:endParaRPr lang="en-US" sz="9600" dirty="0">
              <a:solidFill>
                <a:srgbClr val="FF4A37"/>
              </a:solidFill>
              <a:effectLst>
                <a:reflection blurRad="6350" stA="60000" endA="900" endPos="60000" dist="29997" dir="5400000" sy="-100000" algn="bl" rotWithShape="0"/>
              </a:effectLst>
            </a:endParaRPr>
          </a:p>
        </p:txBody>
      </p:sp>
      <p:sp>
        <p:nvSpPr>
          <p:cNvPr id="13" name="TextBox 12">
            <a:hlinkClick r:id="rId9" tooltip="Безплатен курс &quot;Разработка на софтуер в Cloud среда&quot; - AppEngine, AWS, Azure"/>
          </p:cNvPr>
          <p:cNvSpPr txBox="1"/>
          <p:nvPr/>
        </p:nvSpPr>
        <p:spPr>
          <a:xfrm rot="12627025" flipH="1">
            <a:off x="2910497" y="4405707"/>
            <a:ext cx="386488" cy="646331"/>
          </a:xfrm>
          <a:prstGeom prst="rect">
            <a:avLst/>
          </a:prstGeom>
          <a:noFill/>
        </p:spPr>
        <p:txBody>
          <a:bodyPr wrap="square" rtlCol="0">
            <a:spAutoFit/>
            <a:scene3d>
              <a:camera prst="orthographicFront"/>
              <a:lightRig rig="threePt" dir="t"/>
            </a:scene3d>
            <a:sp3d extrusionH="57150">
              <a:bevelT w="38100" h="38100"/>
            </a:sp3d>
          </a:bodyPr>
          <a:lstStyle/>
          <a:p>
            <a:r>
              <a:rPr lang="en-US" sz="3600" dirty="0" smtClean="0">
                <a:solidFill>
                  <a:schemeClr val="tx2">
                    <a:lumMod val="40000"/>
                    <a:lumOff val="60000"/>
                  </a:schemeClr>
                </a:solidFill>
                <a:effectLst>
                  <a:reflection blurRad="6350" stA="55000" endA="300" endPos="45500" dir="5400000" sy="-100000" algn="bl" rotWithShape="0"/>
                </a:effectLst>
              </a:rPr>
              <a:t>?</a:t>
            </a:r>
            <a:endParaRPr lang="en-US" sz="3600" dirty="0">
              <a:solidFill>
                <a:schemeClr val="tx2">
                  <a:lumMod val="40000"/>
                  <a:lumOff val="60000"/>
                </a:schemeClr>
              </a:solidFill>
              <a:effectLst>
                <a:reflection blurRad="6350" stA="55000" endA="300" endPos="45500" dir="5400000" sy="-100000" algn="bl" rotWithShape="0"/>
              </a:effectLst>
            </a:endParaRPr>
          </a:p>
        </p:txBody>
      </p:sp>
      <p:sp>
        <p:nvSpPr>
          <p:cNvPr id="14" name="TextBox 13">
            <a:hlinkClick r:id="rId10" tooltip="BG Coder - онлайн състезателна система - тренировки за състезания по програмиране - online judge"/>
          </p:cNvPr>
          <p:cNvSpPr txBox="1"/>
          <p:nvPr/>
        </p:nvSpPr>
        <p:spPr>
          <a:xfrm rot="1186146" flipH="1">
            <a:off x="6185957" y="4125718"/>
            <a:ext cx="499379" cy="1107996"/>
          </a:xfrm>
          <a:prstGeom prst="rect">
            <a:avLst/>
          </a:prstGeom>
          <a:noFill/>
        </p:spPr>
        <p:txBody>
          <a:bodyPr wrap="square" rtlCol="0">
            <a:spAutoFit/>
            <a:scene3d>
              <a:camera prst="orthographicFront"/>
              <a:lightRig rig="threePt" dir="t"/>
            </a:scene3d>
            <a:sp3d extrusionH="57150">
              <a:bevelT w="69850" h="69850" prst="divot"/>
            </a:sp3d>
          </a:bodyPr>
          <a:lstStyle/>
          <a:p>
            <a:r>
              <a:rPr lang="en-US" sz="6600" dirty="0" smtClean="0">
                <a:solidFill>
                  <a:srgbClr val="9966FF"/>
                </a:solidFill>
                <a:effectLst>
                  <a:reflection blurRad="6350" stA="55000" endA="300" endPos="45500" dir="5400000" sy="-100000" algn="bl" rotWithShape="0"/>
                </a:effectLst>
              </a:rPr>
              <a:t>?</a:t>
            </a:r>
            <a:endParaRPr lang="en-US" sz="6600" dirty="0">
              <a:solidFill>
                <a:srgbClr val="9966FF"/>
              </a:solidFill>
              <a:effectLst>
                <a:reflection blurRad="6350" stA="55000" endA="300" endPos="45500" dir="5400000" sy="-100000" algn="bl" rotWithShape="0"/>
              </a:effectLst>
            </a:endParaRPr>
          </a:p>
        </p:txBody>
      </p:sp>
      <p:sp>
        <p:nvSpPr>
          <p:cNvPr id="15" name="TextBox 14">
            <a:hlinkClick r:id="rId11" tooltip="Светлин Наков - курсове и уроци по програмиране, уеб дизайн, книги, обучения - безплатно"/>
          </p:cNvPr>
          <p:cNvSpPr txBox="1"/>
          <p:nvPr/>
        </p:nvSpPr>
        <p:spPr>
          <a:xfrm rot="19460650" flipH="1">
            <a:off x="3150206" y="2131901"/>
            <a:ext cx="489197" cy="769441"/>
          </a:xfrm>
          <a:prstGeom prst="rect">
            <a:avLst/>
          </a:prstGeom>
          <a:noFill/>
        </p:spPr>
        <p:txBody>
          <a:bodyPr wrap="square" rtlCol="0">
            <a:prstTxWarp prst="textInflate">
              <a:avLst/>
            </a:prstTxWarp>
            <a:spAutoFit/>
            <a:scene3d>
              <a:camera prst="perspectiveRelaxedModerately"/>
              <a:lightRig rig="threePt" dir="t"/>
            </a:scene3d>
            <a:sp3d extrusionH="57150">
              <a:bevelT w="38100" h="38100"/>
            </a:sp3d>
          </a:bodyPr>
          <a:lstStyle/>
          <a:p>
            <a:r>
              <a:rPr lang="en-US" sz="4400" dirty="0" smtClean="0">
                <a:solidFill>
                  <a:srgbClr val="FF6699"/>
                </a:solidFill>
                <a:effectLst>
                  <a:reflection blurRad="6350" stA="55000" endA="300" endPos="45500" dir="5400000" sy="-100000" algn="bl" rotWithShape="0"/>
                </a:effectLst>
              </a:rPr>
              <a:t>?</a:t>
            </a:r>
            <a:endParaRPr lang="en-US" sz="4400" dirty="0">
              <a:solidFill>
                <a:srgbClr val="FF6699"/>
              </a:solidFill>
              <a:effectLst>
                <a:reflection blurRad="6350" stA="55000" endA="300" endPos="45500" dir="5400000" sy="-100000" algn="bl" rotWithShape="0"/>
              </a:effectLst>
            </a:endParaRPr>
          </a:p>
        </p:txBody>
      </p:sp>
      <p:sp>
        <p:nvSpPr>
          <p:cNvPr id="16" name="TextBox 15">
            <a:hlinkClick r:id="rId12" tooltip="Безплатен курс &quot;Качествен програмен код&quot;"/>
          </p:cNvPr>
          <p:cNvSpPr txBox="1"/>
          <p:nvPr/>
        </p:nvSpPr>
        <p:spPr>
          <a:xfrm rot="18277140" flipH="1">
            <a:off x="405234" y="3272336"/>
            <a:ext cx="413607" cy="646331"/>
          </a:xfrm>
          <a:prstGeom prst="rect">
            <a:avLst/>
          </a:prstGeom>
          <a:noFill/>
        </p:spPr>
        <p:txBody>
          <a:bodyPr wrap="square" rtlCol="0">
            <a:spAutoFit/>
            <a:scene3d>
              <a:camera prst="orthographicFront"/>
              <a:lightRig rig="threePt" dir="t"/>
            </a:scene3d>
            <a:sp3d extrusionH="57150">
              <a:bevelT w="38100" h="38100"/>
            </a:sp3d>
          </a:bodyPr>
          <a:lstStyle/>
          <a:p>
            <a:r>
              <a:rPr lang="en-US" sz="3600" dirty="0" smtClean="0">
                <a:solidFill>
                  <a:schemeClr val="tx2">
                    <a:lumMod val="40000"/>
                    <a:lumOff val="60000"/>
                  </a:schemeClr>
                </a:solidFill>
                <a:effectLst>
                  <a:reflection blurRad="6350" stA="55000" endA="300" endPos="45500" dir="5400000" sy="-100000" algn="bl" rotWithShape="0"/>
                </a:effectLst>
              </a:rPr>
              <a:t>?</a:t>
            </a:r>
            <a:endParaRPr lang="en-US" sz="3600" dirty="0">
              <a:solidFill>
                <a:schemeClr val="tx2">
                  <a:lumMod val="40000"/>
                  <a:lumOff val="60000"/>
                </a:schemeClr>
              </a:solidFill>
              <a:effectLst>
                <a:reflection blurRad="6350" stA="55000" endA="300" endPos="45500" dir="5400000" sy="-100000" algn="bl" rotWithShape="0"/>
              </a:effectLst>
            </a:endParaRPr>
          </a:p>
        </p:txBody>
      </p:sp>
      <p:sp>
        <p:nvSpPr>
          <p:cNvPr id="17" name="TextBox 16">
            <a:hlinkClick r:id="rId13" tooltip="Алго академия - Академия по алгоритмично програмиране - безплатни уроци по алгоритми и структури от данни, състезателно програмиране и състезания"/>
          </p:cNvPr>
          <p:cNvSpPr txBox="1"/>
          <p:nvPr/>
        </p:nvSpPr>
        <p:spPr>
          <a:xfrm rot="18695734" flipH="1">
            <a:off x="3127407" y="5396299"/>
            <a:ext cx="548101" cy="1015663"/>
          </a:xfrm>
          <a:prstGeom prst="rect">
            <a:avLst/>
          </a:prstGeom>
          <a:noFill/>
        </p:spPr>
        <p:txBody>
          <a:bodyPr wrap="square" rtlCol="0">
            <a:spAutoFit/>
          </a:bodyPr>
          <a:lstStyle/>
          <a:p>
            <a:r>
              <a:rPr lang="en-US" sz="60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a:t>
            </a:r>
            <a:endParaRPr lang="en-US" sz="60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
        <p:nvSpPr>
          <p:cNvPr id="18" name="TextBox 17">
            <a:hlinkClick r:id="rId14" tooltip="Безплатен ASP.NET курс - уеб програмиране, бази данни, C#, .NET, ASP.NET"/>
          </p:cNvPr>
          <p:cNvSpPr txBox="1"/>
          <p:nvPr/>
        </p:nvSpPr>
        <p:spPr>
          <a:xfrm rot="10134629" flipH="1">
            <a:off x="6425880" y="5598729"/>
            <a:ext cx="444390" cy="707886"/>
          </a:xfrm>
          <a:prstGeom prst="rect">
            <a:avLst/>
          </a:prstGeom>
          <a:noFill/>
        </p:spPr>
        <p:txBody>
          <a:bodyPr wrap="square" rtlCol="0">
            <a:spAutoFit/>
            <a:scene3d>
              <a:camera prst="orthographicFront"/>
              <a:lightRig rig="threePt" dir="t"/>
            </a:scene3d>
            <a:sp3d extrusionH="57150">
              <a:bevelT w="38100" h="38100"/>
            </a:sp3d>
          </a:bodyPr>
          <a:lstStyle/>
          <a:p>
            <a:r>
              <a:rPr lang="en-US" sz="4000" dirty="0" smtClean="0">
                <a:solidFill>
                  <a:schemeClr val="accent4">
                    <a:lumMod val="60000"/>
                    <a:lumOff val="40000"/>
                  </a:schemeClr>
                </a:solidFill>
                <a:effectLst>
                  <a:reflection blurRad="6350" stA="55000" endA="300" endPos="45500" dir="5400000" sy="-100000" algn="bl" rotWithShape="0"/>
                </a:effectLst>
              </a:rPr>
              <a:t>?</a:t>
            </a:r>
            <a:endParaRPr lang="en-US" sz="4000" dirty="0">
              <a:solidFill>
                <a:schemeClr val="accent4">
                  <a:lumMod val="60000"/>
                  <a:lumOff val="40000"/>
                </a:schemeClr>
              </a:solidFill>
              <a:effectLst>
                <a:reflection blurRad="6350" stA="55000" endA="300" endPos="45500" dir="5400000" sy="-100000" algn="bl" rotWithShape="0"/>
              </a:effectLst>
            </a:endParaRPr>
          </a:p>
        </p:txBody>
      </p:sp>
      <p:sp>
        <p:nvSpPr>
          <p:cNvPr id="19" name="TextBox 18">
            <a:hlinkClick r:id="rId15" tooltip="Софтуерна академия на Телерик - безплатни курсове и уроци по програмиране"/>
          </p:cNvPr>
          <p:cNvSpPr txBox="1"/>
          <p:nvPr/>
        </p:nvSpPr>
        <p:spPr>
          <a:xfrm rot="12126217" flipH="1">
            <a:off x="559977" y="930479"/>
            <a:ext cx="387894" cy="707886"/>
          </a:xfrm>
          <a:prstGeom prst="rect">
            <a:avLst/>
          </a:prstGeom>
          <a:noFill/>
        </p:spPr>
        <p:txBody>
          <a:bodyPr wrap="square" rtlCol="0">
            <a:spAutoFit/>
            <a:scene3d>
              <a:camera prst="orthographicFront"/>
              <a:lightRig rig="soft" dir="t">
                <a:rot lat="0" lon="0" rev="10800000"/>
              </a:lightRig>
            </a:scene3d>
            <a:sp3d>
              <a:bevelT w="27940" h="12700"/>
              <a:contourClr>
                <a:srgbClr val="DDDDDD"/>
              </a:contourClr>
            </a:sp3d>
          </a:bodyPr>
          <a:lstStyle/>
          <a:p>
            <a:r>
              <a:rPr lang="en-US" sz="4000" b="1" spc="150" dirty="0" smtClean="0">
                <a:ln w="11430"/>
                <a:solidFill>
                  <a:schemeClr val="accent4">
                    <a:lumMod val="60000"/>
                    <a:lumOff val="40000"/>
                  </a:schemeClr>
                </a:solidFill>
                <a:effectLst>
                  <a:outerShdw blurRad="25400" algn="tl" rotWithShape="0">
                    <a:srgbClr val="000000">
                      <a:alpha val="43000"/>
                    </a:srgbClr>
                  </a:outerShdw>
                </a:effectLst>
              </a:rPr>
              <a:t>?</a:t>
            </a:r>
            <a:endParaRPr lang="en-US" sz="4000" b="1" spc="150" dirty="0">
              <a:ln w="11430"/>
              <a:solidFill>
                <a:schemeClr val="accent4">
                  <a:lumMod val="60000"/>
                  <a:lumOff val="40000"/>
                </a:schemeClr>
              </a:solidFill>
              <a:effectLst>
                <a:outerShdw blurRad="25400" algn="tl" rotWithShape="0">
                  <a:srgbClr val="000000">
                    <a:alpha val="43000"/>
                  </a:srgbClr>
                </a:outerShdw>
              </a:effectLst>
            </a:endParaRPr>
          </a:p>
        </p:txBody>
      </p:sp>
      <p:sp>
        <p:nvSpPr>
          <p:cNvPr id="20" name="TextBox 19">
            <a:hlinkClick r:id="rId16" tooltip="Безплатен курс &quot;Разработка на мобилни приложения&quot; - iPhone, Android, Windows Phone, PhoneGap, HTML5, jQuery, AJAX"/>
          </p:cNvPr>
          <p:cNvSpPr txBox="1"/>
          <p:nvPr/>
        </p:nvSpPr>
        <p:spPr>
          <a:xfrm rot="20840689" flipH="1">
            <a:off x="8213116" y="5670848"/>
            <a:ext cx="357408" cy="584775"/>
          </a:xfrm>
          <a:prstGeom prst="rect">
            <a:avLst/>
          </a:prstGeom>
          <a:noFill/>
        </p:spPr>
        <p:txBody>
          <a:bodyPr wrap="square" rtlCol="0">
            <a:spAutoFit/>
          </a:bodyPr>
          <a:lstStyle/>
          <a:p>
            <a:r>
              <a:rPr lang="en-US" sz="3200" b="1" dirty="0" smtClean="0">
                <a:ln w="19050">
                  <a:solidFill>
                    <a:schemeClr val="accent4">
                      <a:lumMod val="75000"/>
                      <a:alpha val="50000"/>
                    </a:schemeClr>
                  </a:solidFill>
                  <a:prstDash val="solid"/>
                  <a:miter lim="800000"/>
                </a:ln>
                <a:solidFill>
                  <a:schemeClr val="accent4">
                    <a:lumMod val="20000"/>
                    <a:lumOff val="80000"/>
                    <a:alpha val="25000"/>
                  </a:schemeClr>
                </a:solidFill>
                <a:effectLst>
                  <a:outerShdw blurRad="25500" dist="23000" dir="7020000" algn="tl">
                    <a:srgbClr val="000000">
                      <a:alpha val="50000"/>
                    </a:srgbClr>
                  </a:outerShdw>
                </a:effectLst>
              </a:rPr>
              <a:t>?</a:t>
            </a:r>
            <a:endParaRPr lang="en-US" sz="3600" b="1" dirty="0">
              <a:ln w="19050">
                <a:solidFill>
                  <a:schemeClr val="accent4">
                    <a:lumMod val="75000"/>
                    <a:alpha val="50000"/>
                  </a:schemeClr>
                </a:solidFill>
                <a:prstDash val="solid"/>
                <a:miter lim="800000"/>
              </a:ln>
              <a:solidFill>
                <a:schemeClr val="accent4">
                  <a:lumMod val="20000"/>
                  <a:lumOff val="80000"/>
                  <a:alpha val="25000"/>
                </a:schemeClr>
              </a:solidFill>
              <a:effectLst>
                <a:outerShdw blurRad="25500" dist="23000" dir="7020000" algn="tl">
                  <a:srgbClr val="000000">
                    <a:alpha val="50000"/>
                  </a:srgbClr>
                </a:outerShdw>
              </a:effectLst>
            </a:endParaRPr>
          </a:p>
        </p:txBody>
      </p:sp>
      <p:sp>
        <p:nvSpPr>
          <p:cNvPr id="21" name="TextBox 20">
            <a:hlinkClick r:id="rId17" tooltip="Free C# Programming Book by Svetlin Nakov - безплатна C# книга от Светлин Наков, книга C#, книга Java, безплатна книга"/>
          </p:cNvPr>
          <p:cNvSpPr txBox="1"/>
          <p:nvPr/>
        </p:nvSpPr>
        <p:spPr>
          <a:xfrm rot="15426793" flipH="1">
            <a:off x="1145826" y="4072253"/>
            <a:ext cx="369652" cy="769441"/>
          </a:xfrm>
          <a:prstGeom prst="rect">
            <a:avLst/>
          </a:prstGeom>
          <a:noFill/>
        </p:spPr>
        <p:txBody>
          <a:bodyPr wrap="square" rtlCol="0">
            <a:spAutoFit/>
            <a:scene3d>
              <a:camera prst="orthographicFront"/>
              <a:lightRig rig="threePt" dir="t"/>
            </a:scene3d>
            <a:sp3d extrusionH="57150">
              <a:bevelT w="38100" h="38100"/>
            </a:sp3d>
          </a:bodyPr>
          <a:lstStyle/>
          <a:p>
            <a:r>
              <a:rPr lang="en-US" sz="4400" dirty="0" smtClean="0">
                <a:ln>
                  <a:solidFill>
                    <a:schemeClr val="accent2">
                      <a:lumMod val="40000"/>
                      <a:lumOff val="60000"/>
                    </a:schemeClr>
                  </a:solidFill>
                </a:ln>
                <a:solidFill>
                  <a:schemeClr val="accent6">
                    <a:lumMod val="60000"/>
                    <a:lumOff val="40000"/>
                  </a:schemeClr>
                </a:solidFill>
                <a:effectLst>
                  <a:reflection blurRad="6350" stA="55000" endA="300" endPos="45500" dir="5400000" sy="-100000" algn="bl" rotWithShape="0"/>
                </a:effectLst>
              </a:rPr>
              <a:t>?</a:t>
            </a:r>
            <a:endParaRPr lang="en-US" sz="4400" dirty="0">
              <a:ln>
                <a:solidFill>
                  <a:schemeClr val="accent2">
                    <a:lumMod val="40000"/>
                    <a:lumOff val="60000"/>
                  </a:schemeClr>
                </a:solidFill>
              </a:ln>
              <a:solidFill>
                <a:schemeClr val="accent6">
                  <a:lumMod val="60000"/>
                  <a:lumOff val="40000"/>
                </a:schemeClr>
              </a:solidFill>
              <a:effectLst>
                <a:reflection blurRad="6350" stA="55000" endA="300" endPos="45500" dir="5400000" sy="-100000" algn="bl" rotWithShape="0"/>
              </a:effectLst>
            </a:endParaRPr>
          </a:p>
        </p:txBody>
      </p:sp>
      <p:sp>
        <p:nvSpPr>
          <p:cNvPr id="22" name="TextBox 21">
            <a:hlinkClick r:id="rId18" tooltip="Дончо Минков - сайт за програмиране"/>
          </p:cNvPr>
          <p:cNvSpPr txBox="1"/>
          <p:nvPr/>
        </p:nvSpPr>
        <p:spPr>
          <a:xfrm rot="11071760" flipH="1">
            <a:off x="6518175" y="1292758"/>
            <a:ext cx="345408" cy="523220"/>
          </a:xfrm>
          <a:prstGeom prst="rect">
            <a:avLst/>
          </a:prstGeom>
          <a:noFill/>
        </p:spPr>
        <p:txBody>
          <a:bodyPr wrap="square" rtlCol="0">
            <a:spAutoFit/>
            <a:scene3d>
              <a:camera prst="orthographicFront"/>
              <a:lightRig rig="threePt" dir="t"/>
            </a:scene3d>
            <a:sp3d extrusionH="57150">
              <a:bevelT w="38100" h="38100"/>
            </a:sp3d>
          </a:bodyPr>
          <a:lstStyle/>
          <a:p>
            <a:r>
              <a:rPr lang="en-US" sz="2800" dirty="0" smtClean="0">
                <a:ln>
                  <a:solidFill>
                    <a:schemeClr val="tx1">
                      <a:lumMod val="75000"/>
                    </a:schemeClr>
                  </a:solidFill>
                </a:ln>
                <a:solidFill>
                  <a:schemeClr val="accent4">
                    <a:lumMod val="60000"/>
                    <a:lumOff val="40000"/>
                  </a:schemeClr>
                </a:solidFill>
                <a:effectLst>
                  <a:reflection blurRad="6350" stA="55000" endA="300" endPos="45500" dir="5400000" sy="-100000" algn="bl" rotWithShape="0"/>
                </a:effectLst>
              </a:rPr>
              <a:t>?</a:t>
            </a:r>
            <a:endParaRPr lang="en-US" sz="2800" dirty="0">
              <a:ln>
                <a:solidFill>
                  <a:schemeClr val="tx1">
                    <a:lumMod val="75000"/>
                  </a:schemeClr>
                </a:solidFill>
              </a:ln>
              <a:solidFill>
                <a:schemeClr val="accent4">
                  <a:lumMod val="60000"/>
                  <a:lumOff val="40000"/>
                </a:schemeClr>
              </a:solidFill>
              <a:effectLst>
                <a:reflection blurRad="6350" stA="55000" endA="300" endPos="45500" dir="5400000" sy="-100000" algn="bl" rotWithShape="0"/>
              </a:effectLst>
            </a:endParaRPr>
          </a:p>
        </p:txBody>
      </p:sp>
      <p:sp>
        <p:nvSpPr>
          <p:cNvPr id="23" name="TextBox 22">
            <a:hlinkClick r:id="rId19" tooltip="Николай Костов - блог за програмиране"/>
          </p:cNvPr>
          <p:cNvSpPr txBox="1"/>
          <p:nvPr/>
        </p:nvSpPr>
        <p:spPr>
          <a:xfrm rot="300526" flipH="1">
            <a:off x="3902297" y="1431221"/>
            <a:ext cx="345408" cy="523220"/>
          </a:xfrm>
          <a:prstGeom prst="rect">
            <a:avLst/>
          </a:prstGeom>
          <a:noFill/>
        </p:spPr>
        <p:txBody>
          <a:bodyPr wrap="square" rtlCol="0">
            <a:spAutoFit/>
            <a:scene3d>
              <a:camera prst="orthographicFront"/>
              <a:lightRig rig="threePt" dir="t"/>
            </a:scene3d>
            <a:sp3d extrusionH="57150">
              <a:bevelT w="38100" h="38100"/>
            </a:sp3d>
          </a:bodyPr>
          <a:lstStyle/>
          <a:p>
            <a:r>
              <a:rPr lang="en-US" sz="2800" b="1" dirty="0" smtClean="0">
                <a:ln w="31550" cmpd="sng">
                  <a:solidFill>
                    <a:schemeClr val="tx2">
                      <a:lumMod val="20000"/>
                      <a:lumOff val="80000"/>
                    </a:schemeClr>
                  </a:solidFill>
                  <a:prstDash val="solid"/>
                </a:ln>
                <a:solidFill>
                  <a:schemeClr val="tx1">
                    <a:lumMod val="20000"/>
                    <a:lumOff val="80000"/>
                  </a:schemeClr>
                </a:solidFill>
                <a:effectLst>
                  <a:outerShdw blurRad="50800" dist="40000" dir="5400000" algn="tl" rotWithShape="0">
                    <a:srgbClr val="000000">
                      <a:shade val="5000"/>
                      <a:satMod val="120000"/>
                      <a:alpha val="33000"/>
                    </a:srgbClr>
                  </a:outerShdw>
                </a:effectLst>
              </a:rPr>
              <a:t>?</a:t>
            </a:r>
            <a:endParaRPr lang="en-US" sz="2800" dirty="0">
              <a:ln w="31550" cmpd="sng">
                <a:solidFill>
                  <a:schemeClr val="tx2">
                    <a:lumMod val="20000"/>
                    <a:lumOff val="80000"/>
                  </a:schemeClr>
                </a:solidFill>
                <a:prstDash val="solid"/>
              </a:ln>
              <a:solidFill>
                <a:schemeClr val="tx1">
                  <a:lumMod val="20000"/>
                  <a:lumOff val="80000"/>
                </a:schemeClr>
              </a:solidFill>
              <a:effectLst>
                <a:reflection blurRad="6350" stA="55000" endA="300" endPos="45500" dir="5400000" sy="-100000" algn="bl" rotWithShape="0"/>
              </a:effectLst>
            </a:endParaRPr>
          </a:p>
        </p:txBody>
      </p:sp>
      <p:sp>
        <p:nvSpPr>
          <p:cNvPr id="24" name="TextBox 23">
            <a:hlinkClick r:id="rId20" tooltip="C# курс - програмиране, уроци, видео, лекции от Наков"/>
          </p:cNvPr>
          <p:cNvSpPr txBox="1"/>
          <p:nvPr/>
        </p:nvSpPr>
        <p:spPr>
          <a:xfrm rot="2086872" flipH="1">
            <a:off x="8330354" y="1359227"/>
            <a:ext cx="444390" cy="584775"/>
          </a:xfrm>
          <a:prstGeom prst="rect">
            <a:avLst/>
          </a:prstGeom>
          <a:noFill/>
        </p:spPr>
        <p:txBody>
          <a:bodyPr wrap="square" rtlCol="0">
            <a:spAutoFit/>
            <a:scene3d>
              <a:camera prst="orthographicFront"/>
              <a:lightRig rig="threePt" dir="t"/>
            </a:scene3d>
            <a:sp3d extrusionH="57150">
              <a:bevelT w="38100" h="38100"/>
            </a:sp3d>
          </a:bodyPr>
          <a:lstStyle/>
          <a:p>
            <a:r>
              <a:rPr lang="en-US" sz="3200" dirty="0" smtClean="0">
                <a:ln>
                  <a:solidFill>
                    <a:schemeClr val="accent1">
                      <a:lumMod val="40000"/>
                      <a:lumOff val="60000"/>
                    </a:schemeClr>
                  </a:solidFill>
                </a:ln>
                <a:solidFill>
                  <a:schemeClr val="accent4">
                    <a:lumMod val="60000"/>
                    <a:lumOff val="40000"/>
                  </a:schemeClr>
                </a:solidFill>
                <a:effectLst>
                  <a:reflection blurRad="6350" stA="55000" endA="300" endPos="45500" dir="5400000" sy="-100000" algn="bl" rotWithShape="0"/>
                </a:effectLst>
              </a:rPr>
              <a:t>?</a:t>
            </a:r>
            <a:endParaRPr lang="en-US" sz="3200" dirty="0">
              <a:ln>
                <a:solidFill>
                  <a:schemeClr val="accent1">
                    <a:lumMod val="40000"/>
                    <a:lumOff val="60000"/>
                  </a:schemeClr>
                </a:solidFill>
              </a:ln>
              <a:solidFill>
                <a:schemeClr val="accent4">
                  <a:lumMod val="60000"/>
                  <a:lumOff val="40000"/>
                </a:schemeClr>
              </a:solidFill>
              <a:effectLst>
                <a:reflection blurRad="6350" stA="55000" endA="300" endPos="45500" dir="5400000" sy="-100000" algn="bl" rotWithShape="0"/>
              </a:effectLst>
            </a:endParaRPr>
          </a:p>
        </p:txBody>
      </p:sp>
      <p:sp>
        <p:nvSpPr>
          <p:cNvPr id="25" name="Text Placeholder 5"/>
          <p:cNvSpPr txBox="1">
            <a:spLocks/>
          </p:cNvSpPr>
          <p:nvPr/>
        </p:nvSpPr>
        <p:spPr>
          <a:xfrm>
            <a:off x="5335648" y="6400800"/>
            <a:ext cx="3718150" cy="369332"/>
          </a:xfrm>
          <a:prstGeom prst="rect">
            <a:avLst/>
          </a:prstGeom>
        </p:spPr>
        <p:txBody>
          <a:bodyPr anchor="ctr" anchorCtr="0"/>
          <a:lstStyle>
            <a:defPPr>
              <a:defRPr lang="en-US"/>
            </a:defPPr>
            <a:lvl1pPr algn="r" rtl="0" fontAlgn="base">
              <a:spcBef>
                <a:spcPct val="0"/>
              </a:spcBef>
              <a:spcAft>
                <a:spcPct val="0"/>
              </a:spcAft>
              <a:defRPr sz="1100" kern="1200">
                <a:solidFill>
                  <a:srgbClr val="EBFFC2"/>
                </a:solidFill>
                <a:latin typeface="Corbel" pitchFamily="34" charset="0"/>
                <a:ea typeface="+mn-ea"/>
                <a:cs typeface="+mn-cs"/>
              </a:defRPr>
            </a:lvl1pPr>
            <a:lvl2pPr marL="457200" algn="l" rtl="0" fontAlgn="base">
              <a:spcBef>
                <a:spcPct val="0"/>
              </a:spcBef>
              <a:spcAft>
                <a:spcPct val="0"/>
              </a:spcAft>
              <a:defRPr sz="2500" kern="1200">
                <a:solidFill>
                  <a:srgbClr val="EBFFC2"/>
                </a:solidFill>
                <a:latin typeface="Corbel" pitchFamily="34" charset="0"/>
                <a:ea typeface="+mn-ea"/>
                <a:cs typeface="+mn-cs"/>
              </a:defRPr>
            </a:lvl2pPr>
            <a:lvl3pPr marL="914400" algn="l" rtl="0" fontAlgn="base">
              <a:spcBef>
                <a:spcPct val="0"/>
              </a:spcBef>
              <a:spcAft>
                <a:spcPct val="0"/>
              </a:spcAft>
              <a:defRPr sz="2500" kern="1200">
                <a:solidFill>
                  <a:srgbClr val="EBFFC2"/>
                </a:solidFill>
                <a:latin typeface="Corbel" pitchFamily="34" charset="0"/>
                <a:ea typeface="+mn-ea"/>
                <a:cs typeface="+mn-cs"/>
              </a:defRPr>
            </a:lvl3pPr>
            <a:lvl4pPr marL="1371600" algn="l" rtl="0" fontAlgn="base">
              <a:spcBef>
                <a:spcPct val="0"/>
              </a:spcBef>
              <a:spcAft>
                <a:spcPct val="0"/>
              </a:spcAft>
              <a:defRPr sz="2500" kern="1200">
                <a:solidFill>
                  <a:srgbClr val="EBFFC2"/>
                </a:solidFill>
                <a:latin typeface="Corbel" pitchFamily="34" charset="0"/>
                <a:ea typeface="+mn-ea"/>
                <a:cs typeface="+mn-cs"/>
              </a:defRPr>
            </a:lvl4pPr>
            <a:lvl5pPr marL="1828800" algn="l" rtl="0" fontAlgn="base">
              <a:spcBef>
                <a:spcPct val="0"/>
              </a:spcBef>
              <a:spcAft>
                <a:spcPct val="0"/>
              </a:spcAft>
              <a:defRPr sz="2500" kern="1200">
                <a:solidFill>
                  <a:srgbClr val="EBFFC2"/>
                </a:solidFill>
                <a:latin typeface="Corbel" pitchFamily="34" charset="0"/>
                <a:ea typeface="+mn-ea"/>
                <a:cs typeface="+mn-cs"/>
              </a:defRPr>
            </a:lvl5pPr>
            <a:lvl6pPr marL="2286000" algn="l" defTabSz="914400" rtl="0" eaLnBrk="1" latinLnBrk="0" hangingPunct="1">
              <a:defRPr sz="2500" kern="1200">
                <a:solidFill>
                  <a:srgbClr val="EBFFC2"/>
                </a:solidFill>
                <a:latin typeface="Corbel" pitchFamily="34" charset="0"/>
                <a:ea typeface="+mn-ea"/>
                <a:cs typeface="+mn-cs"/>
              </a:defRPr>
            </a:lvl6pPr>
            <a:lvl7pPr marL="2743200" algn="l" defTabSz="914400" rtl="0" eaLnBrk="1" latinLnBrk="0" hangingPunct="1">
              <a:defRPr sz="2500" kern="1200">
                <a:solidFill>
                  <a:srgbClr val="EBFFC2"/>
                </a:solidFill>
                <a:latin typeface="Corbel" pitchFamily="34" charset="0"/>
                <a:ea typeface="+mn-ea"/>
                <a:cs typeface="+mn-cs"/>
              </a:defRPr>
            </a:lvl7pPr>
            <a:lvl8pPr marL="3200400" algn="l" defTabSz="914400" rtl="0" eaLnBrk="1" latinLnBrk="0" hangingPunct="1">
              <a:defRPr sz="2500" kern="1200">
                <a:solidFill>
                  <a:srgbClr val="EBFFC2"/>
                </a:solidFill>
                <a:latin typeface="Corbel" pitchFamily="34" charset="0"/>
                <a:ea typeface="+mn-ea"/>
                <a:cs typeface="+mn-cs"/>
              </a:defRPr>
            </a:lvl8pPr>
            <a:lvl9pPr marL="3657600" algn="l" defTabSz="914400" rtl="0" eaLnBrk="1" latinLnBrk="0" hangingPunct="1">
              <a:defRPr sz="2500" kern="1200">
                <a:solidFill>
                  <a:srgbClr val="EBFFC2"/>
                </a:solidFill>
                <a:latin typeface="Corbel" pitchFamily="34" charset="0"/>
                <a:ea typeface="+mn-ea"/>
                <a:cs typeface="+mn-cs"/>
              </a:defRPr>
            </a:lvl9pPr>
          </a:lstStyle>
          <a:p>
            <a:r>
              <a:rPr lang="en-US" sz="1800" b="1" dirty="0" smtClean="0">
                <a:hlinkClick r:id="rId7"/>
              </a:rPr>
              <a:t>http://schoolacademy.telerik.com</a:t>
            </a:r>
            <a:endParaRPr lang="en-US" sz="1800" b="1" dirty="0"/>
          </a:p>
        </p:txBody>
      </p:sp>
    </p:spTree>
    <p:extLst>
      <p:ext uri="{BB962C8B-B14F-4D97-AF65-F5344CB8AC3E}">
        <p14:creationId xmlns:p14="http://schemas.microsoft.com/office/powerpoint/2010/main" val="253267068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smtClean="0"/>
              <a:t>Въпрос</a:t>
            </a:r>
            <a:endParaRPr lang="en-US" dirty="0"/>
          </a:p>
        </p:txBody>
      </p:sp>
      <p:sp>
        <p:nvSpPr>
          <p:cNvPr id="3" name="Content Placeholder 2"/>
          <p:cNvSpPr>
            <a:spLocks noGrp="1"/>
          </p:cNvSpPr>
          <p:nvPr>
            <p:ph idx="1"/>
          </p:nvPr>
        </p:nvSpPr>
        <p:spPr>
          <a:xfrm>
            <a:off x="228600" y="914400"/>
            <a:ext cx="8686800" cy="5638800"/>
          </a:xfrm>
        </p:spPr>
        <p:txBody>
          <a:bodyPr/>
          <a:lstStyle/>
          <a:p>
            <a:r>
              <a:rPr lang="bg-BG" dirty="0" smtClean="0"/>
              <a:t>Кое от изброените не е валидна команда в </a:t>
            </a:r>
            <a:r>
              <a:rPr lang="en-US" dirty="0" smtClean="0"/>
              <a:t>MS-DOS ?</a:t>
            </a:r>
            <a:endParaRPr lang="bg-BG" dirty="0" smtClean="0"/>
          </a:p>
          <a:p>
            <a:pPr marL="871538" lvl="1" indent="-514350">
              <a:buFont typeface="+mj-lt"/>
              <a:buAutoNum type="alphaLcParenR"/>
            </a:pPr>
            <a:r>
              <a:rPr lang="en-US" dirty="0" smtClean="0"/>
              <a:t>md</a:t>
            </a:r>
          </a:p>
          <a:p>
            <a:pPr marL="871538" lvl="1" indent="-514350">
              <a:buFont typeface="+mj-lt"/>
              <a:buAutoNum type="alphaLcParenR"/>
            </a:pPr>
            <a:r>
              <a:rPr lang="en-US" dirty="0" smtClean="0"/>
              <a:t>cd..</a:t>
            </a:r>
          </a:p>
          <a:p>
            <a:pPr marL="871538" lvl="1" indent="-514350">
              <a:buFont typeface="+mj-lt"/>
              <a:buAutoNum type="alphaLcParenR"/>
            </a:pPr>
            <a:r>
              <a:rPr lang="en-US" dirty="0" err="1" smtClean="0"/>
              <a:t>cls</a:t>
            </a:r>
            <a:endParaRPr lang="en-US" dirty="0" smtClean="0"/>
          </a:p>
          <a:p>
            <a:pPr marL="871538" lvl="1" indent="-514350">
              <a:buFont typeface="+mj-lt"/>
              <a:buAutoNum type="alphaLcParenR"/>
            </a:pPr>
            <a:r>
              <a:rPr lang="en-US" dirty="0" err="1" smtClean="0"/>
              <a:t>jumpto</a:t>
            </a:r>
            <a:endParaRPr lang="en-US" dirty="0" smtClean="0"/>
          </a:p>
          <a:p>
            <a:pPr marL="871538" lvl="1" indent="-514350">
              <a:buFont typeface="+mj-lt"/>
              <a:buAutoNum type="alphaLcParenR"/>
            </a:pPr>
            <a:r>
              <a:rPr lang="en-US" dirty="0" smtClean="0"/>
              <a:t>start</a:t>
            </a:r>
          </a:p>
          <a:p>
            <a:pPr marL="871538" lvl="1" indent="-514350">
              <a:buFont typeface="+mj-lt"/>
              <a:buAutoNum type="alphaLcParenR"/>
            </a:pPr>
            <a:r>
              <a:rPr lang="en-US" dirty="0" err="1" smtClean="0"/>
              <a:t>dir</a:t>
            </a:r>
            <a:endParaRPr lang="en-US" dirty="0" smtClean="0"/>
          </a:p>
          <a:p>
            <a:pPr marL="871538" lvl="1" indent="-514350">
              <a:buFont typeface="+mj-lt"/>
              <a:buAutoNum type="alphaLcParenR"/>
            </a:pPr>
            <a:endParaRPr lang="en-US"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6</a:t>
            </a:fld>
            <a:endParaRPr lang="en-US" dirty="0"/>
          </a:p>
        </p:txBody>
      </p:sp>
      <p:sp>
        <p:nvSpPr>
          <p:cNvPr id="5" name="Oval 4"/>
          <p:cNvSpPr/>
          <p:nvPr/>
        </p:nvSpPr>
        <p:spPr>
          <a:xfrm>
            <a:off x="495300" y="3962400"/>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039266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smtClean="0"/>
              <a:t>Отговор</a:t>
            </a:r>
            <a:endParaRPr lang="en-US" dirty="0"/>
          </a:p>
        </p:txBody>
      </p:sp>
      <p:sp>
        <p:nvSpPr>
          <p:cNvPr id="3" name="Content Placeholder 2"/>
          <p:cNvSpPr>
            <a:spLocks noGrp="1"/>
          </p:cNvSpPr>
          <p:nvPr>
            <p:ph idx="1"/>
          </p:nvPr>
        </p:nvSpPr>
        <p:spPr>
          <a:xfrm>
            <a:off x="228600" y="990600"/>
            <a:ext cx="8686800" cy="5638800"/>
          </a:xfrm>
        </p:spPr>
        <p:txBody>
          <a:bodyPr/>
          <a:lstStyle/>
          <a:p>
            <a:pPr>
              <a:spcBef>
                <a:spcPts val="0"/>
              </a:spcBef>
            </a:pPr>
            <a:r>
              <a:rPr lang="ru-RU" sz="2400" dirty="0"/>
              <a:t>MS-DOS е операционна система, лансирана от Майкрософт. Разполага с текстов интерфейс, има много добре развито управление на файловата система, възможност за използване на драйвери за периферни устройства и много добре развит команден език. Command.com е командният интерпретатор в MS DOS и в него се съдържат най-използваните команди в операционната система</a:t>
            </a:r>
            <a:r>
              <a:rPr lang="ru-RU" sz="2400" dirty="0" smtClean="0"/>
              <a:t>.</a:t>
            </a:r>
            <a:endParaRPr lang="en-US" sz="2400" dirty="0"/>
          </a:p>
          <a:p>
            <a:pPr lvl="1">
              <a:spcBef>
                <a:spcPts val="0"/>
              </a:spcBef>
            </a:pPr>
            <a:r>
              <a:rPr lang="en-US" sz="2200" dirty="0" err="1" smtClean="0"/>
              <a:t>Md</a:t>
            </a:r>
            <a:r>
              <a:rPr lang="en-US" sz="2200" dirty="0" smtClean="0"/>
              <a:t> - </a:t>
            </a:r>
            <a:r>
              <a:rPr lang="bg-BG" sz="2200" dirty="0"/>
              <a:t>Създава директория</a:t>
            </a:r>
            <a:endParaRPr lang="en-US" sz="2200" dirty="0" smtClean="0"/>
          </a:p>
          <a:p>
            <a:pPr lvl="1">
              <a:spcBef>
                <a:spcPts val="0"/>
              </a:spcBef>
            </a:pPr>
            <a:r>
              <a:rPr lang="en-US" sz="2200" dirty="0" smtClean="0"/>
              <a:t>Cd.. - </a:t>
            </a:r>
            <a:r>
              <a:rPr lang="bg-BG" sz="2200" dirty="0"/>
              <a:t>Излизане от </a:t>
            </a:r>
            <a:r>
              <a:rPr lang="bg-BG" sz="2200" dirty="0" smtClean="0"/>
              <a:t>директория</a:t>
            </a:r>
            <a:r>
              <a:rPr lang="en-US" sz="2200" dirty="0" smtClean="0"/>
              <a:t>	</a:t>
            </a:r>
          </a:p>
          <a:p>
            <a:pPr lvl="1">
              <a:spcBef>
                <a:spcPts val="0"/>
              </a:spcBef>
            </a:pPr>
            <a:r>
              <a:rPr lang="en-US" sz="2200" dirty="0" err="1" smtClean="0"/>
              <a:t>Cls</a:t>
            </a:r>
            <a:r>
              <a:rPr lang="en-US" sz="2200" dirty="0" smtClean="0"/>
              <a:t> - </a:t>
            </a:r>
            <a:r>
              <a:rPr lang="bg-BG" sz="2200" dirty="0"/>
              <a:t>Изчиства екрана</a:t>
            </a:r>
            <a:endParaRPr lang="en-US" sz="2200" dirty="0" smtClean="0"/>
          </a:p>
          <a:p>
            <a:pPr lvl="1">
              <a:spcBef>
                <a:spcPts val="0"/>
              </a:spcBef>
            </a:pPr>
            <a:r>
              <a:rPr lang="en-US" sz="2200" dirty="0" smtClean="0"/>
              <a:t>Start - </a:t>
            </a:r>
            <a:r>
              <a:rPr lang="bg-BG" sz="2200" dirty="0"/>
              <a:t>Стартира файл</a:t>
            </a:r>
            <a:endParaRPr lang="en-US" sz="2200" dirty="0" smtClean="0"/>
          </a:p>
          <a:p>
            <a:pPr lvl="1">
              <a:spcBef>
                <a:spcPts val="0"/>
              </a:spcBef>
            </a:pPr>
            <a:r>
              <a:rPr lang="en-US" sz="2200" dirty="0" err="1" smtClean="0"/>
              <a:t>Dir</a:t>
            </a:r>
            <a:r>
              <a:rPr lang="en-US" sz="2200" dirty="0" smtClean="0"/>
              <a:t> - </a:t>
            </a:r>
            <a:r>
              <a:rPr lang="ru-RU" sz="2200" dirty="0"/>
              <a:t>Показва съдържанието на текущата </a:t>
            </a:r>
            <a:r>
              <a:rPr lang="ru-RU" sz="2200" dirty="0" smtClean="0"/>
              <a:t>папка</a:t>
            </a:r>
            <a:endParaRPr lang="en-US" sz="2200" dirty="0" smtClean="0"/>
          </a:p>
          <a:p>
            <a:pPr marL="0" indent="0">
              <a:spcBef>
                <a:spcPts val="0"/>
              </a:spcBef>
              <a:buNone/>
            </a:pPr>
            <a:r>
              <a:rPr lang="bg-BG" sz="2400" dirty="0"/>
              <a:t> </a:t>
            </a:r>
            <a:r>
              <a:rPr lang="bg-BG" sz="2400" dirty="0" smtClean="0"/>
              <a:t>Информация: </a:t>
            </a:r>
            <a:r>
              <a:rPr lang="en-US" sz="2400" dirty="0">
                <a:hlinkClick r:id="rId2"/>
              </a:rPr>
              <a:t>http://bg.wikipedia.org/wiki/MS-DOS</a:t>
            </a:r>
            <a:endParaRPr lang="bg-BG" sz="2400" dirty="0" smtClean="0"/>
          </a:p>
          <a:p>
            <a:pPr lvl="1"/>
            <a:endParaRPr lang="bg-BG" sz="2600" dirty="0" smtClean="0"/>
          </a:p>
          <a:p>
            <a:pPr lvl="1"/>
            <a:endParaRPr lang="bg-BG" sz="2800"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7</a:t>
            </a:fld>
            <a:endParaRPr lang="en-US" dirty="0"/>
          </a:p>
        </p:txBody>
      </p:sp>
    </p:spTree>
    <p:extLst>
      <p:ext uri="{BB962C8B-B14F-4D97-AF65-F5344CB8AC3E}">
        <p14:creationId xmlns:p14="http://schemas.microsoft.com/office/powerpoint/2010/main" val="173739093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a:spLocks noGrp="1"/>
          </p:cNvSpPr>
          <p:nvPr>
            <p:ph type="ctrTitle"/>
          </p:nvPr>
        </p:nvSpPr>
        <p:spPr>
          <a:xfrm>
            <a:off x="1371600" y="914400"/>
            <a:ext cx="6400800" cy="1600200"/>
          </a:xfrm>
        </p:spPr>
        <p:txBody>
          <a:bodyPr/>
          <a:lstStyle/>
          <a:p>
            <a:r>
              <a:rPr lang="bg-BG" dirty="0" smtClean="0"/>
              <a:t>Работа с компютърни системи и програми</a:t>
            </a:r>
            <a:endParaRPr lang="en-US" dirty="0"/>
          </a:p>
        </p:txBody>
      </p:sp>
      <p:sp>
        <p:nvSpPr>
          <p:cNvPr id="10" name="Subtitle 2"/>
          <p:cNvSpPr>
            <a:spLocks noGrp="1"/>
          </p:cNvSpPr>
          <p:nvPr>
            <p:ph type="subTitle" idx="1"/>
          </p:nvPr>
        </p:nvSpPr>
        <p:spPr>
          <a:xfrm>
            <a:off x="609600" y="2550320"/>
            <a:ext cx="7924800" cy="569120"/>
          </a:xfrm>
        </p:spPr>
        <p:txBody>
          <a:bodyPr/>
          <a:lstStyle/>
          <a:p>
            <a:r>
              <a:rPr lang="bg-BG" dirty="0"/>
              <a:t>Инсталиране, използване, поддръжка, …</a:t>
            </a:r>
            <a:endParaRPr lang="en-US" dirty="0"/>
          </a:p>
        </p:txBody>
      </p:sp>
      <p:pic>
        <p:nvPicPr>
          <p:cNvPr id="11" name="Picture 2" descr="http://www.sharewarebay.com/images/screenshot/nimble_software/Neat_Install.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1413">
            <a:off x="1129435" y="3505200"/>
            <a:ext cx="2938872" cy="2324100"/>
          </a:xfrm>
          <a:prstGeom prst="roundRect">
            <a:avLst>
              <a:gd name="adj" fmla="val 4815"/>
            </a:avLst>
          </a:prstGeom>
          <a:noFill/>
          <a:extLst>
            <a:ext uri="{909E8E84-426E-40DD-AFC4-6F175D3DCCD1}">
              <a14:hiddenFill xmlns:a14="http://schemas.microsoft.com/office/drawing/2010/main">
                <a:solidFill>
                  <a:srgbClr val="FFFFFF"/>
                </a:solidFill>
              </a14:hiddenFill>
            </a:ext>
          </a:extLst>
        </p:spPr>
      </p:pic>
      <p:pic>
        <p:nvPicPr>
          <p:cNvPr id="12" name="Picture 4" descr="http://www.majhacomputer.com/images/web-based-softwar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1374961">
            <a:off x="4927049" y="3521356"/>
            <a:ext cx="3077944" cy="2308456"/>
          </a:xfrm>
          <a:prstGeom prst="roundRect">
            <a:avLst>
              <a:gd name="adj" fmla="val 3358"/>
            </a:avLst>
          </a:prstGeom>
          <a:noFill/>
          <a:ln>
            <a:solidFill>
              <a:schemeClr val="accent5">
                <a:lumMod val="50000"/>
              </a:schemeClr>
            </a:solidFill>
          </a:ln>
          <a:extLst>
            <a:ext uri="{909E8E84-426E-40DD-AFC4-6F175D3DCCD1}">
              <a14:hiddenFill xmlns:a14="http://schemas.microsoft.com/office/drawing/2010/main">
                <a:solidFill>
                  <a:srgbClr val="FFFFFF"/>
                </a:solidFill>
              </a14:hiddenFill>
            </a:ext>
          </a:extLst>
        </p:spPr>
      </p:pic>
      <p:pic>
        <p:nvPicPr>
          <p:cNvPr id="13" name="Picture 6" descr="http://blog.blacknight.com/images/technical-support-frustration.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06886" y="4419600"/>
            <a:ext cx="2527320" cy="1770346"/>
          </a:xfrm>
          <a:prstGeom prst="roundRect">
            <a:avLst>
              <a:gd name="adj" fmla="val 7102"/>
            </a:avLst>
          </a:prstGeom>
          <a:ln>
            <a:noFill/>
          </a:ln>
          <a:effectLst>
            <a:outerShdw blurRad="76200" sx="108000" sy="108000" algn="ctr" rotWithShape="0">
              <a:prstClr val="black">
                <a:alpha val="25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4590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smtClean="0"/>
              <a:t>Въпрос</a:t>
            </a:r>
            <a:endParaRPr lang="en-US" dirty="0"/>
          </a:p>
        </p:txBody>
      </p:sp>
      <p:sp>
        <p:nvSpPr>
          <p:cNvPr id="3" name="Content Placeholder 2"/>
          <p:cNvSpPr>
            <a:spLocks noGrp="1"/>
          </p:cNvSpPr>
          <p:nvPr>
            <p:ph idx="1"/>
          </p:nvPr>
        </p:nvSpPr>
        <p:spPr>
          <a:xfrm>
            <a:off x="228600" y="914400"/>
            <a:ext cx="8686800" cy="5638800"/>
          </a:xfrm>
        </p:spPr>
        <p:txBody>
          <a:bodyPr/>
          <a:lstStyle/>
          <a:p>
            <a:r>
              <a:rPr lang="ru-RU" dirty="0"/>
              <a:t>Какво представлява дефрагментирането на диска?</a:t>
            </a:r>
          </a:p>
          <a:p>
            <a:pPr marL="871538" lvl="1" indent="-514350">
              <a:buFont typeface="+mj-lt"/>
              <a:buAutoNum type="alphaLcParenR"/>
            </a:pPr>
            <a:r>
              <a:rPr lang="ru-RU" dirty="0" smtClean="0"/>
              <a:t>Процес </a:t>
            </a:r>
            <a:r>
              <a:rPr lang="ru-RU" dirty="0"/>
              <a:t>на подреждане на разбърканите файлове на твърдия диск на </a:t>
            </a:r>
            <a:r>
              <a:rPr lang="ru-RU" dirty="0" smtClean="0"/>
              <a:t>компютъра.</a:t>
            </a:r>
            <a:endParaRPr lang="bg-BG" dirty="0" smtClean="0"/>
          </a:p>
          <a:p>
            <a:pPr marL="871538" lvl="1" indent="-514350">
              <a:buFont typeface="+mj-lt"/>
              <a:buAutoNum type="alphaLcParenR"/>
            </a:pPr>
            <a:r>
              <a:rPr lang="bg-BG" dirty="0" smtClean="0"/>
              <a:t>Процес на почистване на кеш паметта и бисквитките</a:t>
            </a:r>
          </a:p>
          <a:p>
            <a:pPr marL="871538" lvl="1" indent="-514350">
              <a:buFont typeface="+mj-lt"/>
              <a:buAutoNum type="alphaLcParenR"/>
            </a:pPr>
            <a:r>
              <a:rPr lang="bg-BG" dirty="0" smtClean="0"/>
              <a:t>Част от процеса на форматиране на твърдия диск.</a:t>
            </a:r>
            <a:endParaRPr lang="en-US" dirty="0" smtClean="0"/>
          </a:p>
          <a:p>
            <a:pPr marL="871538" lvl="1" indent="-514350">
              <a:buFont typeface="+mj-lt"/>
              <a:buAutoNum type="alphaLcParenR"/>
            </a:pPr>
            <a:r>
              <a:rPr lang="bg-BG" dirty="0" smtClean="0"/>
              <a:t>Конвертиране от една файлова система в друга</a:t>
            </a:r>
            <a:endParaRPr lang="en-US" dirty="0"/>
          </a:p>
          <a:p>
            <a:pPr marL="357188" lvl="1" indent="0">
              <a:buNone/>
            </a:pPr>
            <a:endParaRPr lang="en-US" dirty="0" smtClean="0"/>
          </a:p>
          <a:p>
            <a:pPr marL="871538" lvl="1" indent="-514350">
              <a:buFont typeface="+mj-lt"/>
              <a:buAutoNum type="alphaLcParenR"/>
            </a:pPr>
            <a:endParaRPr lang="en-US" dirty="0" smtClean="0"/>
          </a:p>
          <a:p>
            <a:pPr marL="871538" lvl="1" indent="-514350">
              <a:buFont typeface="+mj-lt"/>
              <a:buAutoNum type="alphaLcParenR"/>
            </a:pPr>
            <a:endParaRPr lang="bg-BG"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9</a:t>
            </a:fld>
            <a:endParaRPr lang="en-US" dirty="0"/>
          </a:p>
        </p:txBody>
      </p:sp>
      <p:sp>
        <p:nvSpPr>
          <p:cNvPr id="5" name="Oval 4"/>
          <p:cNvSpPr/>
          <p:nvPr/>
        </p:nvSpPr>
        <p:spPr>
          <a:xfrm>
            <a:off x="457200" y="2057400"/>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676180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theme/theme1.xml><?xml version="1.0" encoding="utf-8"?>
<a:theme xmlns:a="http://schemas.openxmlformats.org/drawingml/2006/main" name="Telerik Academy">
  <a:themeElements>
    <a:clrScheme name="Telerik Colors Theme">
      <a:dk1>
        <a:sysClr val="windowText" lastClr="000000"/>
      </a:dk1>
      <a:lt1>
        <a:srgbClr val="CCFF66"/>
      </a:lt1>
      <a:dk2>
        <a:srgbClr val="30356E"/>
      </a:dk2>
      <a:lt2>
        <a:srgbClr val="CCFF33"/>
      </a:lt2>
      <a:accent1>
        <a:srgbClr val="CC4757"/>
      </a:accent1>
      <a:accent2>
        <a:srgbClr val="FF6F61"/>
      </a:accent2>
      <a:accent3>
        <a:srgbClr val="FF953E"/>
      </a:accent3>
      <a:accent4>
        <a:srgbClr val="F8BD52"/>
      </a:accent4>
      <a:accent5>
        <a:srgbClr val="46A6BD"/>
      </a:accent5>
      <a:accent6>
        <a:srgbClr val="5488BC"/>
      </a:accent6>
      <a:hlink>
        <a:srgbClr val="76B200"/>
      </a:hlink>
      <a:folHlink>
        <a:srgbClr val="FFCF3E"/>
      </a:folHlink>
    </a:clrScheme>
    <a:fontScheme name="Deluxe">
      <a:majorFont>
        <a:latin typeface="Corbel"/>
        <a:ea typeface=""/>
        <a:cs typeface=""/>
        <a:font script="Jpan" typeface="HGｺﾞｼｯｸM"/>
        <a:font script="Hang" typeface="HY엽서L"/>
        <a:font script="Hans" typeface="华文新魏"/>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rbel"/>
        <a:ea typeface=""/>
        <a:cs typeface=""/>
        <a:font script="Jpan" typeface="HGｺﾞｼｯｸM"/>
        <a:font script="Hang" typeface="HY엽서L"/>
        <a:font script="Hans" typeface="华文新魏"/>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Deluxe">
      <a:fillStyleLst>
        <a:solidFill>
          <a:schemeClr val="phClr"/>
        </a:solidFill>
        <a:gradFill rotWithShape="1">
          <a:gsLst>
            <a:gs pos="0">
              <a:schemeClr val="phClr">
                <a:tint val="20000"/>
                <a:satMod val="280000"/>
              </a:schemeClr>
            </a:gs>
            <a:gs pos="14000">
              <a:schemeClr val="phClr">
                <a:tint val="37000"/>
                <a:satMod val="250000"/>
              </a:schemeClr>
            </a:gs>
            <a:gs pos="45000">
              <a:schemeClr val="phClr">
                <a:tint val="53000"/>
                <a:satMod val="220000"/>
              </a:schemeClr>
            </a:gs>
            <a:gs pos="65000">
              <a:schemeClr val="phClr">
                <a:tint val="53000"/>
                <a:satMod val="220000"/>
              </a:schemeClr>
            </a:gs>
            <a:gs pos="86000">
              <a:schemeClr val="phClr">
                <a:tint val="42000"/>
                <a:satMod val="240000"/>
              </a:schemeClr>
            </a:gs>
            <a:gs pos="100000">
              <a:schemeClr val="phClr">
                <a:tint val="20000"/>
                <a:satMod val="230000"/>
              </a:schemeClr>
            </a:gs>
          </a:gsLst>
          <a:lin ang="16200000" scaled="1"/>
        </a:gradFill>
        <a:gradFill rotWithShape="1">
          <a:gsLst>
            <a:gs pos="0">
              <a:schemeClr val="phClr">
                <a:shade val="75000"/>
                <a:satMod val="160000"/>
              </a:schemeClr>
            </a:gs>
            <a:gs pos="60000">
              <a:schemeClr val="phClr">
                <a:satMod val="150000"/>
              </a:schemeClr>
            </a:gs>
            <a:gs pos="100000">
              <a:schemeClr val="phClr">
                <a:tint val="75000"/>
                <a:satMod val="200000"/>
              </a:schemeClr>
            </a:gs>
          </a:gsLst>
          <a:lin ang="16200000" scaled="1"/>
        </a:gradFill>
      </a:fillStyleLst>
      <a:lnStyleLst>
        <a:ln w="9525" cap="flat" cmpd="sng" algn="ctr">
          <a:solidFill>
            <a:schemeClr val="phClr">
              <a:satMod val="140000"/>
            </a:schemeClr>
          </a:solidFill>
          <a:prstDash val="solid"/>
        </a:ln>
        <a:ln w="25400" cap="flat" cmpd="sng" algn="ctr">
          <a:solidFill>
            <a:schemeClr val="phClr"/>
          </a:solidFill>
          <a:prstDash val="solid"/>
        </a:ln>
        <a:ln w="31750" cap="flat" cmpd="sng" algn="ctr">
          <a:solidFill>
            <a:schemeClr val="phClr"/>
          </a:solidFill>
          <a:prstDash val="solid"/>
        </a:ln>
      </a:lnStyleLst>
      <a:effectStyleLst>
        <a:effectStyle>
          <a:effectLst>
            <a:outerShdw blurRad="50800" dist="25400" dir="5400000" rotWithShape="0">
              <a:srgbClr val="000000">
                <a:alpha val="43137"/>
              </a:srgbClr>
            </a:outerShdw>
          </a:effectLst>
        </a:effectStyle>
        <a:effectStyle>
          <a:effectLst>
            <a:outerShdw blurRad="50800" dist="25400" dir="5400000" rotWithShape="0">
              <a:srgbClr val="000000">
                <a:alpha val="43137"/>
              </a:srgbClr>
            </a:outerShdw>
          </a:effectLst>
          <a:scene3d>
            <a:camera prst="orthographicFront" fov="0">
              <a:rot lat="0" lon="0" rev="0"/>
            </a:camera>
            <a:lightRig rig="contrasting" dir="t">
              <a:rot lat="0" lon="0" rev="16500000"/>
            </a:lightRig>
          </a:scene3d>
          <a:sp3d prstMaterial="powder">
            <a:bevelT w="152400"/>
            <a:contourClr>
              <a:schemeClr val="phClr"/>
            </a:contourClr>
          </a:sp3d>
        </a:effectStyle>
        <a:effectStyle>
          <a:effectLst>
            <a:reflection blurRad="12700" stA="26000" endPos="28000" dist="38100" dir="5400000" sy="-100000"/>
          </a:effectLst>
          <a:scene3d>
            <a:camera prst="orthographicFront" fov="0">
              <a:rot lat="0" lon="0" rev="0"/>
            </a:camera>
            <a:lightRig rig="contrasting" dir="t">
              <a:rot lat="0" lon="0" rev="16500000"/>
            </a:lightRig>
          </a:scene3d>
          <a:sp3d prstMaterial="powder">
            <a:bevelT w="190500" h="101600"/>
            <a:contourClr>
              <a:schemeClr val="phClr"/>
            </a:contourClr>
          </a:sp3d>
        </a:effectStyle>
      </a:effectStyleLst>
      <a:bgFillStyleLst>
        <a:solidFill>
          <a:schemeClr val="phClr"/>
        </a:solidFill>
        <a:gradFill rotWithShape="1">
          <a:gsLst>
            <a:gs pos="0">
              <a:schemeClr val="phClr">
                <a:tint val="43000"/>
                <a:satMod val="1550000"/>
              </a:schemeClr>
            </a:gs>
            <a:gs pos="1000">
              <a:schemeClr val="phClr">
                <a:tint val="48000"/>
                <a:satMod val="1550000"/>
              </a:schemeClr>
            </a:gs>
            <a:gs pos="90000">
              <a:schemeClr val="phClr">
                <a:shade val="18000"/>
                <a:satMod val="275000"/>
              </a:schemeClr>
            </a:gs>
          </a:gsLst>
          <a:path path="circle">
            <a:fillToRect r="210000" b="300000"/>
          </a:path>
        </a:gradFill>
        <a:gradFill rotWithShape="1">
          <a:gsLst>
            <a:gs pos="5000">
              <a:schemeClr val="phClr">
                <a:tint val="38000"/>
                <a:satMod val="1800000"/>
              </a:schemeClr>
            </a:gs>
            <a:gs pos="5000">
              <a:schemeClr val="phClr">
                <a:tint val="40000"/>
                <a:satMod val="1800000"/>
              </a:schemeClr>
            </a:gs>
            <a:gs pos="90000">
              <a:schemeClr val="phClr">
                <a:shade val="18000"/>
                <a:satMod val="275000"/>
              </a:schemeClr>
            </a:gs>
          </a:gsLst>
          <a:path path="circle">
            <a:fillToRect l="20000" t="30000" r="135000" b="10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Deluxe</Template>
  <TotalTime>6097</TotalTime>
  <Words>1981</Words>
  <Application>Microsoft Office PowerPoint</Application>
  <PresentationFormat>On-screen Show (4:3)</PresentationFormat>
  <Paragraphs>353</Paragraphs>
  <Slides>59</Slides>
  <Notes>1</Notes>
  <HiddenSlides>0</HiddenSlides>
  <MMClips>0</MMClips>
  <ScaleCrop>false</ScaleCrop>
  <HeadingPairs>
    <vt:vector size="4" baseType="variant">
      <vt:variant>
        <vt:lpstr>Theme</vt:lpstr>
      </vt:variant>
      <vt:variant>
        <vt:i4>1</vt:i4>
      </vt:variant>
      <vt:variant>
        <vt:lpstr>Slide Titles</vt:lpstr>
      </vt:variant>
      <vt:variant>
        <vt:i4>59</vt:i4>
      </vt:variant>
    </vt:vector>
  </HeadingPairs>
  <TitlesOfParts>
    <vt:vector size="60" baseType="lpstr">
      <vt:lpstr>Telerik Academy</vt:lpstr>
      <vt:lpstr>Тренировъчен тест по информационни технологии</vt:lpstr>
      <vt:lpstr>PowerPoint Presentation</vt:lpstr>
      <vt:lpstr>Въпрос</vt:lpstr>
      <vt:lpstr>Отговор</vt:lpstr>
      <vt:lpstr>Софтуерни системи</vt:lpstr>
      <vt:lpstr>Въпрос</vt:lpstr>
      <vt:lpstr>Отговор</vt:lpstr>
      <vt:lpstr>Работа с компютърни системи и програми</vt:lpstr>
      <vt:lpstr>Въпрос</vt:lpstr>
      <vt:lpstr>Отговор</vt:lpstr>
      <vt:lpstr>Пренос на данни и бройни системи</vt:lpstr>
      <vt:lpstr>Въпрос</vt:lpstr>
      <vt:lpstr>Операционни системи</vt:lpstr>
      <vt:lpstr>Въпрос</vt:lpstr>
      <vt:lpstr>Отговор</vt:lpstr>
      <vt:lpstr>Софтуерно инженерство</vt:lpstr>
      <vt:lpstr>Въпрос</vt:lpstr>
      <vt:lpstr>Отговор</vt:lpstr>
      <vt:lpstr>Компресиране на данни</vt:lpstr>
      <vt:lpstr>Въпрос</vt:lpstr>
      <vt:lpstr>Отговор</vt:lpstr>
      <vt:lpstr>Текстообработка</vt:lpstr>
      <vt:lpstr>Въпрос</vt:lpstr>
      <vt:lpstr>Отговор</vt:lpstr>
      <vt:lpstr>Компютърна графика</vt:lpstr>
      <vt:lpstr>Въпрос</vt:lpstr>
      <vt:lpstr>Отговор</vt:lpstr>
      <vt:lpstr>Бази от данни</vt:lpstr>
      <vt:lpstr>Въпрос</vt:lpstr>
      <vt:lpstr>Отговор</vt:lpstr>
      <vt:lpstr>Информационни системи</vt:lpstr>
      <vt:lpstr>Въпрос</vt:lpstr>
      <vt:lpstr>Отговор</vt:lpstr>
      <vt:lpstr>Сигурност и защита на информацията</vt:lpstr>
      <vt:lpstr>Въпрос</vt:lpstr>
      <vt:lpstr>Отговор</vt:lpstr>
      <vt:lpstr>Презентационни системи</vt:lpstr>
      <vt:lpstr>Въпрос</vt:lpstr>
      <vt:lpstr>Мултимедия</vt:lpstr>
      <vt:lpstr>Въпрос</vt:lpstr>
      <vt:lpstr>Отговор</vt:lpstr>
      <vt:lpstr>Компютърни мрежи</vt:lpstr>
      <vt:lpstr>Въпрос</vt:lpstr>
      <vt:lpstr>Отговор</vt:lpstr>
      <vt:lpstr>Устройство на Интернет</vt:lpstr>
      <vt:lpstr>Въпрос</vt:lpstr>
      <vt:lpstr>Отговор</vt:lpstr>
      <vt:lpstr>Електронна комуникация</vt:lpstr>
      <vt:lpstr>Въпрос</vt:lpstr>
      <vt:lpstr>Отговор</vt:lpstr>
      <vt:lpstr>World Wide Web (WWW)</vt:lpstr>
      <vt:lpstr>Въпрос</vt:lpstr>
      <vt:lpstr>Отговор</vt:lpstr>
      <vt:lpstr>Уеб дизайн, HTML, CSS</vt:lpstr>
      <vt:lpstr>Въпрос</vt:lpstr>
      <vt:lpstr>Отговор</vt:lpstr>
      <vt:lpstr>Скриптови езици и JavaScript</vt:lpstr>
      <vt:lpstr>Въпрос</vt:lpstr>
      <vt:lpstr>Тренировъчен тест по информационни технологии</vt:lpstr>
    </vt:vector>
  </TitlesOfParts>
  <Company>Telerik Corporation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Училищна софтуерна академия</dc:title>
  <dc:subject>Telerik Software Academy</dc:subject>
  <dc:creator>Svetlin Nakov</dc:creator>
  <cp:keywords>telerik software academy, school academy, училищна софтуерна академия, академия на Телерик за ученици, free courses for developers</cp:keywords>
  <cp:lastModifiedBy>denis</cp:lastModifiedBy>
  <cp:revision>613</cp:revision>
  <dcterms:created xsi:type="dcterms:W3CDTF">2007-12-08T16:03:35Z</dcterms:created>
  <dcterms:modified xsi:type="dcterms:W3CDTF">2013-11-13T20:15:07Z</dcterms:modified>
  <cp:category>software engineering</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fs.IsStoryboard">
    <vt:bool>true</vt:bool>
  </property>
</Properties>
</file>